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5" r:id="rId3"/>
    <p:sldId id="363" r:id="rId4"/>
    <p:sldId id="265" r:id="rId5"/>
    <p:sldId id="320" r:id="rId6"/>
    <p:sldId id="263" r:id="rId7"/>
    <p:sldId id="269" r:id="rId8"/>
    <p:sldId id="266" r:id="rId9"/>
    <p:sldId id="283" r:id="rId10"/>
    <p:sldId id="267" r:id="rId11"/>
    <p:sldId id="278" r:id="rId12"/>
    <p:sldId id="284" r:id="rId13"/>
    <p:sldId id="277" r:id="rId14"/>
    <p:sldId id="280" r:id="rId15"/>
    <p:sldId id="270" r:id="rId16"/>
    <p:sldId id="329" r:id="rId17"/>
    <p:sldId id="36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QQ" initials="QQ" lastIdx="2" clrIdx="0">
    <p:extLst>
      <p:ext uri="{19B8F6BF-5375-455C-9EA6-DF929625EA0E}">
        <p15:presenceInfo xmlns:p15="http://schemas.microsoft.com/office/powerpoint/2012/main" userId="63b28e66a1f048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800080"/>
    <a:srgbClr val="4D85B3"/>
    <a:srgbClr val="4B8FB5"/>
    <a:srgbClr val="A50021"/>
    <a:srgbClr val="0033CC"/>
    <a:srgbClr val="006600"/>
    <a:srgbClr val="00FF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47" autoAdjust="0"/>
    <p:restoredTop sz="94660"/>
  </p:normalViewPr>
  <p:slideViewPr>
    <p:cSldViewPr snapToGrid="0">
      <p:cViewPr varScale="1">
        <p:scale>
          <a:sx n="86" d="100"/>
          <a:sy n="86" d="100"/>
        </p:scale>
        <p:origin x="113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380844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76155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23351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74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040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C9CE91-7445-4595-BAD2-A33D87A38EF8}" type="datetimeFigureOut">
              <a:rPr lang="de-DE" smtClean="0"/>
              <a:t>29.06.2026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40543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38977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FCC9CE91-7445-4595-BAD2-A33D87A38EF8}" type="datetimeFigureOut">
              <a:rPr lang="de-DE" smtClean="0"/>
              <a:t>29.06.2026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54312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FCC9CE91-7445-4595-BAD2-A33D87A38EF8}" type="datetimeFigureOut">
              <a:rPr lang="de-DE" smtClean="0"/>
              <a:t>29.06.2026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220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9CE91-7445-4595-BAD2-A33D87A38EF8}" type="datetimeFigureOut">
              <a:rPr lang="de-DE" smtClean="0"/>
              <a:t>29.06.2026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382235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275719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C9CE91-7445-4595-BAD2-A33D87A38EF8}" type="datetimeFigureOut">
              <a:rPr lang="de-DE" smtClean="0"/>
              <a:t>29.06.2026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6213EA-9E7B-4E0A-919E-4E84730CADBA}" type="slidenum">
              <a:rPr lang="de-DE" smtClean="0"/>
              <a:t>‹#›</a:t>
            </a:fld>
            <a:endParaRPr lang="de-DE"/>
          </a:p>
        </p:txBody>
      </p:sp>
    </p:spTree>
    <p:extLst>
      <p:ext uri="{BB962C8B-B14F-4D97-AF65-F5344CB8AC3E}">
        <p14:creationId xmlns:p14="http://schemas.microsoft.com/office/powerpoint/2010/main" val="161171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CE91-7445-4595-BAD2-A33D87A38EF8}" type="datetimeFigureOut">
              <a:rPr lang="de-DE" smtClean="0"/>
              <a:t>29.06.2026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213EA-9E7B-4E0A-919E-4E84730CADBA}" type="slidenum">
              <a:rPr lang="de-DE" smtClean="0"/>
              <a:t>‹#›</a:t>
            </a:fld>
            <a:endParaRPr lang="de-DE"/>
          </a:p>
        </p:txBody>
      </p:sp>
    </p:spTree>
    <p:extLst>
      <p:ext uri="{BB962C8B-B14F-4D97-AF65-F5344CB8AC3E}">
        <p14:creationId xmlns:p14="http://schemas.microsoft.com/office/powerpoint/2010/main" val="404355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1" y="96000"/>
            <a:ext cx="12035972" cy="2205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839967" y="171398"/>
            <a:ext cx="6247213"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t>https://www.uni-goettingen.de/en/48115.html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 y="2404867"/>
            <a:ext cx="12000000" cy="10440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1581685" y="6320921"/>
            <a:ext cx="550288"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a:t>
            </a:fld>
            <a:endParaRPr lang="en-US" sz="2400" dirty="0">
              <a:latin typeface="Arial" panose="020B0604020202020204" pitchFamily="34" charset="0"/>
              <a:cs typeface="Arial" panose="020B0604020202020204" pitchFamily="34" charset="0"/>
            </a:endParaRPr>
          </a:p>
        </p:txBody>
      </p:sp>
      <p:sp>
        <p:nvSpPr>
          <p:cNvPr id="3" name="Textfeld 2"/>
          <p:cNvSpPr txBox="1"/>
          <p:nvPr/>
        </p:nvSpPr>
        <p:spPr>
          <a:xfrm>
            <a:off x="77302" y="5932895"/>
            <a:ext cx="726180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PopGen_Ch-1</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Population Genetics; Hardy-Weinberg-Equilibrium I</a:t>
            </a:r>
          </a:p>
        </p:txBody>
      </p:sp>
      <p:sp>
        <p:nvSpPr>
          <p:cNvPr id="7" name="TextBox 6">
            <a:extLst>
              <a:ext uri="{FF2B5EF4-FFF2-40B4-BE49-F238E27FC236}">
                <a16:creationId xmlns:a16="http://schemas.microsoft.com/office/drawing/2014/main" id="{05C5BF7B-8EA8-4941-BBB8-3949654FD7FE}"/>
              </a:ext>
            </a:extLst>
          </p:cNvPr>
          <p:cNvSpPr txBox="1"/>
          <p:nvPr/>
        </p:nvSpPr>
        <p:spPr>
          <a:xfrm>
            <a:off x="95999" y="3531965"/>
            <a:ext cx="12019702" cy="181588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3366CC"/>
                </a:solidFill>
                <a:latin typeface="Arial" panose="020B0604020202020204" pitchFamily="34" charset="0"/>
                <a:cs typeface="Arial" panose="020B0604020202020204" pitchFamily="34" charset="0"/>
              </a:rPr>
              <a:t>Unless I explicitly state otherwise, images and cartoons are created using </a:t>
            </a:r>
            <a:r>
              <a:rPr lang="en-GB" sz="1600" dirty="0" err="1">
                <a:solidFill>
                  <a:srgbClr val="3366CC"/>
                </a:solidFill>
                <a:latin typeface="Arial" panose="020B0604020202020204" pitchFamily="34" charset="0"/>
                <a:cs typeface="Arial" panose="020B0604020202020204" pitchFamily="34" charset="0"/>
              </a:rPr>
              <a:t>ChatGPT</a:t>
            </a:r>
            <a:r>
              <a:rPr lang="en-GB" sz="1600" dirty="0">
                <a:solidFill>
                  <a:srgbClr val="3366CC"/>
                </a:solidFill>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You may use this material free of charge under the terms of the CC BY license. This requires that you provide appropriate attribution to the author: </a:t>
            </a:r>
            <a:r>
              <a:rPr lang="en-GB" sz="1600" b="1" dirty="0">
                <a:latin typeface="Arial" panose="020B0604020202020204" pitchFamily="34" charset="0"/>
                <a:cs typeface="Arial" panose="020B0604020202020204" pitchFamily="34" charset="0"/>
              </a:rPr>
              <a:t>W. Link, University of </a:t>
            </a:r>
            <a:r>
              <a:rPr lang="en-GB" sz="1600" b="1" dirty="0" err="1">
                <a:latin typeface="Arial" panose="020B0604020202020204" pitchFamily="34" charset="0"/>
                <a:cs typeface="Arial" panose="020B0604020202020204" pitchFamily="34" charset="0"/>
              </a:rPr>
              <a:t>Goettingen</a:t>
            </a:r>
            <a:r>
              <a:rPr lang="en-GB" sz="1600" b="1" dirty="0">
                <a:latin typeface="Arial" panose="020B0604020202020204" pitchFamily="34" charset="0"/>
                <a:cs typeface="Arial" panose="020B0604020202020204" pitchFamily="34" charset="0"/>
              </a:rPr>
              <a:t>, Germany</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In a few cases, individual images, photographs, or similar material may be subject to a more restrictive Creative Commons license. Where this applies, it is explicitly indicated, and you must comply with the stated license terms for those items.</a:t>
            </a:r>
          </a:p>
          <a:p>
            <a:r>
              <a:rPr lang="en-GB" sz="1600" dirty="0">
                <a:latin typeface="Arial" panose="020B0604020202020204" pitchFamily="34" charset="0"/>
                <a:cs typeface="Arial" panose="020B0604020202020204" pitchFamily="34" charset="0"/>
              </a:rPr>
              <a:t>Please check the license information carefully before reuse. Responsibility for complying with the applicable license terms rests entirely with you.</a:t>
            </a:r>
            <a:endParaRPr lang="en-GB"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13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326"/>
          <p:cNvSpPr txBox="1"/>
          <p:nvPr/>
        </p:nvSpPr>
        <p:spPr>
          <a:xfrm>
            <a:off x="72000" y="49360"/>
            <a:ext cx="12073259"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Why should Meiosis be seen as a ‘bomb’ ?  … </a:t>
            </a:r>
            <a:r>
              <a:rPr lang="en-GB" sz="2400" dirty="0">
                <a:solidFill>
                  <a:schemeClr val="tx1">
                    <a:lumMod val="50000"/>
                    <a:lumOff val="50000"/>
                  </a:schemeClr>
                </a:solidFill>
                <a:latin typeface="Arial" panose="020B0604020202020204" pitchFamily="34" charset="0"/>
                <a:cs typeface="Arial" panose="020B0604020202020204" pitchFamily="34" charset="0"/>
              </a:rPr>
              <a:t>skip this page if you are in a hurry</a:t>
            </a:r>
            <a:r>
              <a:rPr lang="en-GB" sz="2400" dirty="0">
                <a:latin typeface="Arial" panose="020B0604020202020204" pitchFamily="34" charset="0"/>
                <a:cs typeface="Arial" panose="020B0604020202020204" pitchFamily="34" charset="0"/>
              </a:rPr>
              <a:t>.</a:t>
            </a:r>
          </a:p>
        </p:txBody>
      </p:sp>
      <p:sp>
        <p:nvSpPr>
          <p:cNvPr id="6" name="Textfeld 3"/>
          <p:cNvSpPr txBox="1"/>
          <p:nvPr/>
        </p:nvSpPr>
        <p:spPr>
          <a:xfrm>
            <a:off x="72001" y="4441972"/>
            <a:ext cx="12003663" cy="210826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600"/>
              </a:spcAft>
            </a:pPr>
            <a:r>
              <a:rPr lang="en-GB" dirty="0">
                <a:latin typeface="Arial" panose="020B0604020202020204" pitchFamily="34" charset="0"/>
                <a:cs typeface="Arial" panose="020B0604020202020204" pitchFamily="34" charset="0"/>
              </a:rPr>
              <a:t>From this example </a:t>
            </a:r>
            <a:r>
              <a:rPr lang="en-GB" dirty="0">
                <a:solidFill>
                  <a:srgbClr val="FF0000"/>
                </a:solidFill>
                <a:latin typeface="Arial" panose="020B0604020202020204" pitchFamily="34" charset="0"/>
                <a:cs typeface="Arial" panose="020B0604020202020204" pitchFamily="34" charset="0"/>
              </a:rPr>
              <a:t>Genotype</a:t>
            </a:r>
            <a:r>
              <a:rPr lang="en-GB" dirty="0">
                <a:latin typeface="Arial" panose="020B0604020202020204" pitchFamily="34" charset="0"/>
                <a:cs typeface="Arial" panose="020B0604020202020204" pitchFamily="34" charset="0"/>
              </a:rPr>
              <a:t>: What is  the probability that this </a:t>
            </a:r>
            <a:r>
              <a:rPr lang="en-GB" u="sng" dirty="0">
                <a:solidFill>
                  <a:srgbClr val="0000FF"/>
                </a:solidFill>
                <a:latin typeface="Arial" panose="020B0604020202020204" pitchFamily="34" charset="0"/>
                <a:cs typeface="Arial" panose="020B0604020202020204" pitchFamily="34" charset="0"/>
              </a:rPr>
              <a:t>best</a:t>
            </a:r>
            <a:r>
              <a:rPr lang="en-GB" dirty="0">
                <a:solidFill>
                  <a:srgbClr val="0000FF"/>
                </a:solidFill>
                <a:latin typeface="Arial" panose="020B0604020202020204" pitchFamily="34" charset="0"/>
                <a:cs typeface="Arial" panose="020B0604020202020204" pitchFamily="34" charset="0"/>
              </a:rPr>
              <a:t> gamete-type </a:t>
            </a:r>
            <a:r>
              <a:rPr lang="en-GB" dirty="0">
                <a:latin typeface="Arial" panose="020B0604020202020204" pitchFamily="34" charset="0"/>
                <a:cs typeface="Arial" panose="020B0604020202020204" pitchFamily="34" charset="0"/>
              </a:rPr>
              <a:t>(haplotype) re-occurs after meiosis (is not destroyed by meiosis)? Remember: Five heterozygous loci segregate. There are 2</a:t>
            </a:r>
            <a:r>
              <a:rPr lang="en-GB" baseline="30000" dirty="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 32 haplotypes (gamete-types) possible, and now, as we start with this </a:t>
            </a:r>
            <a:r>
              <a:rPr lang="en-GB" dirty="0">
                <a:solidFill>
                  <a:srgbClr val="FF0000"/>
                </a:solidFill>
                <a:latin typeface="Arial" panose="020B0604020202020204" pitchFamily="34" charset="0"/>
                <a:cs typeface="Arial" panose="020B0604020202020204" pitchFamily="34" charset="0"/>
              </a:rPr>
              <a:t>Genotype</a:t>
            </a:r>
            <a:r>
              <a:rPr lang="en-GB" dirty="0">
                <a:latin typeface="Arial" panose="020B0604020202020204" pitchFamily="34" charset="0"/>
                <a:cs typeface="Arial" panose="020B0604020202020204" pitchFamily="34" charset="0"/>
              </a:rPr>
              <a:t>, we have p=q=0.5 at these five loci, hence this </a:t>
            </a:r>
            <a:r>
              <a:rPr lang="en-GB" u="sng" dirty="0">
                <a:latin typeface="Arial" panose="020B0604020202020204" pitchFamily="34" charset="0"/>
                <a:cs typeface="Arial" panose="020B0604020202020204" pitchFamily="34" charset="0"/>
              </a:rPr>
              <a:t>best</a:t>
            </a:r>
            <a:r>
              <a:rPr lang="en-GB" dirty="0">
                <a:latin typeface="Arial" panose="020B0604020202020204" pitchFamily="34" charset="0"/>
                <a:cs typeface="Arial" panose="020B0604020202020204" pitchFamily="34" charset="0"/>
              </a:rPr>
              <a:t> type of gamete </a:t>
            </a:r>
            <a:r>
              <a:rPr lang="en-GB" dirty="0">
                <a:solidFill>
                  <a:srgbClr val="0000FF"/>
                </a:solidFill>
                <a:latin typeface="Arial" panose="020B0604020202020204" pitchFamily="34" charset="0"/>
                <a:cs typeface="Arial" panose="020B0604020202020204" pitchFamily="34" charset="0"/>
              </a:rPr>
              <a:t>A/B/C/D/E/F/G/H/I/J </a:t>
            </a:r>
            <a:r>
              <a:rPr lang="en-GB" dirty="0">
                <a:latin typeface="Arial" panose="020B0604020202020204" pitchFamily="34" charset="0"/>
                <a:cs typeface="Arial" panose="020B0604020202020204" pitchFamily="34" charset="0"/>
              </a:rPr>
              <a:t>will re-occur only with a frequency of 0.5</a:t>
            </a:r>
            <a:r>
              <a:rPr lang="en-GB" baseline="30000" dirty="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=3.125%. You see the point: 0.5</a:t>
            </a:r>
            <a:r>
              <a:rPr lang="en-GB" baseline="30000" dirty="0">
                <a:latin typeface="Arial" panose="020B0604020202020204" pitchFamily="34" charset="0"/>
                <a:cs typeface="Arial" panose="020B0604020202020204" pitchFamily="34" charset="0"/>
              </a:rPr>
              <a:t>many</a:t>
            </a:r>
            <a:r>
              <a:rPr lang="en-GB" dirty="0">
                <a:latin typeface="Arial" panose="020B0604020202020204" pitchFamily="34" charset="0"/>
                <a:cs typeface="Arial" panose="020B0604020202020204" pitchFamily="34" charset="0"/>
              </a:rPr>
              <a:t> ≈ zero. </a:t>
            </a:r>
          </a:p>
          <a:p>
            <a:pPr>
              <a:spcAft>
                <a:spcPts val="600"/>
              </a:spcAft>
            </a:pPr>
            <a:r>
              <a:rPr lang="en-GB" u="sng" dirty="0">
                <a:latin typeface="Arial" panose="020B0604020202020204" pitchFamily="34" charset="0"/>
                <a:cs typeface="Arial" panose="020B0604020202020204" pitchFamily="34" charset="0"/>
              </a:rPr>
              <a:t>Message</a:t>
            </a:r>
            <a:r>
              <a:rPr lang="en-GB" dirty="0">
                <a:latin typeface="Arial" panose="020B0604020202020204" pitchFamily="34" charset="0"/>
                <a:cs typeface="Arial" panose="020B0604020202020204" pitchFamily="34" charset="0"/>
              </a:rPr>
              <a:t>:</a:t>
            </a:r>
            <a:r>
              <a:rPr lang="en-GB" dirty="0">
                <a:solidFill>
                  <a:schemeClr val="bg1"/>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Meiosis dis-integrates genotypes and haplotypes. Meiosis makes recombination. It leads to new, novel sets of genes, to new gametes and genotypes in the next generation. Current-generation haplotypes and genotypes are transient, ephemeral. Genes are ‘eternal’*; a population may be ‘eternal’, too.       *</a:t>
            </a:r>
            <a:r>
              <a:rPr lang="en-GB" dirty="0">
                <a:solidFill>
                  <a:schemeClr val="tx1">
                    <a:lumMod val="50000"/>
                    <a:lumOff val="50000"/>
                  </a:schemeClr>
                </a:solidFill>
                <a:latin typeface="Arial" panose="020B0604020202020204" pitchFamily="34" charset="0"/>
                <a:cs typeface="Arial" panose="020B0604020202020204" pitchFamily="34" charset="0"/>
              </a:rPr>
              <a:t>if we neglect Mutation</a:t>
            </a:r>
            <a:r>
              <a:rPr lang="en-GB" dirty="0">
                <a:latin typeface="Arial" panose="020B0604020202020204" pitchFamily="34" charset="0"/>
                <a:cs typeface="Arial" panose="020B0604020202020204" pitchFamily="34" charset="0"/>
              </a:rPr>
              <a:t>.</a:t>
            </a:r>
          </a:p>
        </p:txBody>
      </p:sp>
      <p:sp>
        <p:nvSpPr>
          <p:cNvPr id="11" name="Textfeld 3"/>
          <p:cNvSpPr txBox="1"/>
          <p:nvPr/>
        </p:nvSpPr>
        <p:spPr>
          <a:xfrm>
            <a:off x="5612296" y="651294"/>
            <a:ext cx="6463368" cy="369331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Take 10 </a:t>
            </a:r>
            <a:r>
              <a:rPr lang="en-GB" dirty="0">
                <a:solidFill>
                  <a:srgbClr val="0000FF"/>
                </a:solidFill>
                <a:latin typeface="Arial" panose="020B0604020202020204" pitchFamily="34" charset="0"/>
                <a:cs typeface="Arial" panose="020B0604020202020204" pitchFamily="34" charset="0"/>
              </a:rPr>
              <a:t>loci</a:t>
            </a:r>
            <a:r>
              <a:rPr lang="en-GB" dirty="0">
                <a:latin typeface="Arial" panose="020B0604020202020204" pitchFamily="34" charset="0"/>
                <a:cs typeface="Arial" panose="020B0604020202020204" pitchFamily="34" charset="0"/>
              </a:rPr>
              <a:t> (</a:t>
            </a:r>
            <a:r>
              <a:rPr lang="en-GB" dirty="0">
                <a:solidFill>
                  <a:srgbClr val="7030A0"/>
                </a:solidFill>
                <a:latin typeface="Arial" panose="020B0604020202020204" pitchFamily="34" charset="0"/>
                <a:cs typeface="Arial" panose="020B0604020202020204" pitchFamily="34" charset="0"/>
              </a:rPr>
              <a:t>DOI: 10.1111/pbr.12918</a:t>
            </a:r>
            <a:r>
              <a:rPr lang="en-GB" dirty="0">
                <a:latin typeface="Arial" panose="020B0604020202020204" pitchFamily="34" charset="0"/>
                <a:cs typeface="Arial" panose="020B0604020202020204" pitchFamily="34" charset="0"/>
              </a:rPr>
              <a:t>) for </a:t>
            </a:r>
            <a:r>
              <a:rPr lang="en-GB" i="1" dirty="0" err="1">
                <a:latin typeface="Arial" panose="020B0604020202020204" pitchFamily="34" charset="0"/>
                <a:cs typeface="Arial" panose="020B0604020202020204" pitchFamily="34" charset="0"/>
              </a:rPr>
              <a:t>Ascochyta</a:t>
            </a:r>
            <a:r>
              <a:rPr lang="en-GB" dirty="0">
                <a:latin typeface="Arial" panose="020B0604020202020204" pitchFamily="34" charset="0"/>
                <a:cs typeface="Arial" panose="020B0604020202020204" pitchFamily="34" charset="0"/>
              </a:rPr>
              <a:t> resistance (</a:t>
            </a:r>
            <a:r>
              <a:rPr lang="en-GB" dirty="0">
                <a:solidFill>
                  <a:srgbClr val="0000FF"/>
                </a:solidFill>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to</a:t>
            </a:r>
            <a:r>
              <a:rPr lang="en-GB" dirty="0">
                <a:solidFill>
                  <a:srgbClr val="0000FF"/>
                </a:solidFill>
                <a:latin typeface="Arial" panose="020B0604020202020204" pitchFamily="34" charset="0"/>
                <a:cs typeface="Arial" panose="020B0604020202020204" pitchFamily="34" charset="0"/>
              </a:rPr>
              <a:t> J</a:t>
            </a:r>
            <a:r>
              <a:rPr lang="en-GB" dirty="0">
                <a:latin typeface="Arial" panose="020B0604020202020204" pitchFamily="34" charset="0"/>
                <a:cs typeface="Arial" panose="020B0604020202020204" pitchFamily="34" charset="0"/>
              </a:rPr>
              <a:t>, two alleles each). =&gt; 3</a:t>
            </a:r>
            <a:r>
              <a:rPr lang="en-GB" baseline="30000" dirty="0">
                <a:latin typeface="Arial" panose="020B0604020202020204" pitchFamily="34" charset="0"/>
                <a:cs typeface="Arial" panose="020B0604020202020204" pitchFamily="34" charset="0"/>
              </a:rPr>
              <a:t>10</a:t>
            </a:r>
            <a:r>
              <a:rPr lang="en-GB" dirty="0">
                <a:latin typeface="Arial" panose="020B0604020202020204" pitchFamily="34" charset="0"/>
                <a:cs typeface="Arial" panose="020B0604020202020204" pitchFamily="34" charset="0"/>
              </a:rPr>
              <a:t>=59049 ‘ten-loci-genotypes’ are possible (3 since AA, Aa, aa). Take the frequencies of favourable allele as in </a:t>
            </a:r>
            <a:r>
              <a:rPr lang="en-GB" dirty="0">
                <a:solidFill>
                  <a:srgbClr val="7030A0"/>
                </a:solidFill>
                <a:latin typeface="Arial" panose="020B0604020202020204" pitchFamily="34" charset="0"/>
                <a:cs typeface="Arial" panose="020B0604020202020204" pitchFamily="34" charset="0"/>
              </a:rPr>
              <a:t>that publication </a:t>
            </a:r>
            <a:r>
              <a:rPr lang="en-GB" dirty="0">
                <a:latin typeface="Arial" panose="020B0604020202020204" pitchFamily="34" charset="0"/>
                <a:cs typeface="Arial" panose="020B0604020202020204" pitchFamily="34" charset="0"/>
              </a:rPr>
              <a:t>(12% to 86% per locus). Then (random mating) the probability of the ‘best’ homozygous genotype is very low, </a:t>
            </a:r>
            <a:r>
              <a:rPr lang="de-DE" dirty="0">
                <a:latin typeface="Arial" panose="020B0604020202020204" pitchFamily="34" charset="0"/>
                <a:cs typeface="Arial" panose="020B0604020202020204" pitchFamily="34" charset="0"/>
              </a:rPr>
              <a:t>one in 16.8 millions.</a:t>
            </a:r>
          </a:p>
          <a:p>
            <a:r>
              <a:rPr lang="de-DE" u="sng" dirty="0">
                <a:latin typeface="Arial" panose="020B0604020202020204" pitchFamily="34" charset="0"/>
                <a:cs typeface="Arial" panose="020B0604020202020204" pitchFamily="34" charset="0"/>
              </a:rPr>
              <a:t>Best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gamete</a:t>
            </a:r>
            <a:r>
              <a:rPr lang="de-DE" dirty="0">
                <a:latin typeface="Arial" panose="020B0604020202020204" pitchFamily="34" charset="0"/>
                <a:cs typeface="Arial" panose="020B0604020202020204" pitchFamily="34" charset="0"/>
              </a:rPr>
              <a:t> ≡ </a:t>
            </a:r>
            <a:r>
              <a:rPr lang="en-GB" dirty="0">
                <a:solidFill>
                  <a:srgbClr val="0000FF"/>
                </a:solidFill>
                <a:latin typeface="Arial" panose="020B0604020202020204" pitchFamily="34" charset="0"/>
                <a:cs typeface="Arial" panose="020B0604020202020204" pitchFamily="34" charset="0"/>
              </a:rPr>
              <a:t>A/B/C/D/E/F/G/H/I/J</a:t>
            </a:r>
            <a:r>
              <a:rPr lang="en-GB" dirty="0">
                <a:latin typeface="Arial" panose="020B0604020202020204" pitchFamily="34" charset="0"/>
                <a:cs typeface="Arial" panose="020B0604020202020204" pitchFamily="34" charset="0"/>
              </a:rPr>
              <a:t>. There are 2</a:t>
            </a:r>
            <a:r>
              <a:rPr lang="en-GB" baseline="30000" dirty="0">
                <a:latin typeface="Arial" panose="020B0604020202020204" pitchFamily="34" charset="0"/>
                <a:cs typeface="Arial" panose="020B0604020202020204" pitchFamily="34" charset="0"/>
              </a:rPr>
              <a:t>10</a:t>
            </a:r>
            <a:r>
              <a:rPr lang="en-GB" dirty="0">
                <a:latin typeface="Arial" panose="020B0604020202020204" pitchFamily="34" charset="0"/>
                <a:cs typeface="Arial" panose="020B0604020202020204" pitchFamily="34" charset="0"/>
              </a:rPr>
              <a:t> different gametes possible (2 since A, a), this </a:t>
            </a:r>
            <a:r>
              <a:rPr lang="en-GB" u="sng" dirty="0">
                <a:solidFill>
                  <a:srgbClr val="0000FF"/>
                </a:solidFill>
                <a:latin typeface="Arial" panose="020B0604020202020204" pitchFamily="34" charset="0"/>
                <a:cs typeface="Arial" panose="020B0604020202020204" pitchFamily="34" charset="0"/>
              </a:rPr>
              <a:t>best</a:t>
            </a:r>
            <a:r>
              <a:rPr lang="en-GB" dirty="0">
                <a:solidFill>
                  <a:srgbClr val="0000FF"/>
                </a:solidFill>
                <a:latin typeface="Arial" panose="020B0604020202020204" pitchFamily="34" charset="0"/>
                <a:cs typeface="Arial" panose="020B0604020202020204" pitchFamily="34" charset="0"/>
              </a:rPr>
              <a:t> gamete-type </a:t>
            </a:r>
            <a:r>
              <a:rPr lang="en-GB" dirty="0">
                <a:latin typeface="Arial" panose="020B0604020202020204" pitchFamily="34" charset="0"/>
                <a:cs typeface="Arial" panose="020B0604020202020204" pitchFamily="34" charset="0"/>
              </a:rPr>
              <a:t>(‘haplotype’) has a frequency of 1 in 4101. </a:t>
            </a:r>
          </a:p>
          <a:p>
            <a:r>
              <a:rPr lang="en-GB" dirty="0">
                <a:latin typeface="Arial" panose="020B0604020202020204" pitchFamily="34" charset="0"/>
                <a:cs typeface="Arial" panose="020B0604020202020204" pitchFamily="34" charset="0"/>
              </a:rPr>
              <a:t>This super-useful gamete may mate with a more ‘normal’ gamete to make a </a:t>
            </a:r>
            <a:r>
              <a:rPr lang="en-GB" dirty="0">
                <a:solidFill>
                  <a:srgbClr val="FF0000"/>
                </a:solidFill>
                <a:latin typeface="Arial" panose="020B0604020202020204" pitchFamily="34" charset="0"/>
                <a:cs typeface="Arial" panose="020B0604020202020204" pitchFamily="34" charset="0"/>
              </a:rPr>
              <a:t>Genotype</a:t>
            </a:r>
            <a:r>
              <a:rPr lang="en-GB" dirty="0">
                <a:latin typeface="Arial" panose="020B0604020202020204" pitchFamily="34" charset="0"/>
                <a:cs typeface="Arial" panose="020B0604020202020204" pitchFamily="34" charset="0"/>
              </a:rPr>
              <a:t> with, say, five loci heterozygous (see left). Let these five heterozygous loci ‘</a:t>
            </a:r>
            <a:r>
              <a:rPr lang="en-GB" dirty="0" err="1">
                <a:solidFill>
                  <a:srgbClr val="0000FF"/>
                </a:solidFill>
                <a:latin typeface="Arial" panose="020B0604020202020204" pitchFamily="34" charset="0"/>
                <a:cs typeface="Arial" panose="020B0604020202020204" pitchFamily="34" charset="0"/>
              </a:rPr>
              <a:t>F</a:t>
            </a:r>
            <a:r>
              <a:rPr lang="en-GB" dirty="0" err="1">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a:t>
            </a:r>
            <a:r>
              <a:rPr lang="en-GB" dirty="0">
                <a:solidFill>
                  <a:srgbClr val="0000FF"/>
                </a:solidFill>
                <a:latin typeface="Arial" panose="020B0604020202020204" pitchFamily="34" charset="0"/>
                <a:cs typeface="Arial" panose="020B0604020202020204" pitchFamily="34" charset="0"/>
              </a:rPr>
              <a:t> ‘</a:t>
            </a:r>
            <a:r>
              <a:rPr lang="en-GB" dirty="0" err="1">
                <a:solidFill>
                  <a:srgbClr val="0000FF"/>
                </a:solidFill>
                <a:latin typeface="Arial" panose="020B0604020202020204" pitchFamily="34" charset="0"/>
                <a:cs typeface="Arial" panose="020B0604020202020204" pitchFamily="34" charset="0"/>
              </a:rPr>
              <a:t>J</a:t>
            </a:r>
            <a:r>
              <a:rPr lang="en-GB" dirty="0" err="1">
                <a:latin typeface="Arial" panose="020B0604020202020204" pitchFamily="34" charset="0"/>
                <a:cs typeface="Arial" panose="020B0604020202020204" pitchFamily="34" charset="0"/>
              </a:rPr>
              <a:t>j</a:t>
            </a:r>
            <a:r>
              <a:rPr lang="en-GB" dirty="0">
                <a:latin typeface="Arial" panose="020B0604020202020204" pitchFamily="34" charset="0"/>
                <a:cs typeface="Arial" panose="020B0604020202020204" pitchFamily="34" charset="0"/>
              </a:rPr>
              <a:t>’ may segregate </a:t>
            </a:r>
            <a:r>
              <a:rPr lang="en-GB" u="sng" dirty="0">
                <a:latin typeface="Arial" panose="020B0604020202020204" pitchFamily="34" charset="0"/>
                <a:cs typeface="Arial" panose="020B0604020202020204" pitchFamily="34" charset="0"/>
              </a:rPr>
              <a:t>without linkage</a:t>
            </a:r>
            <a:r>
              <a:rPr lang="en-GB" dirty="0">
                <a:latin typeface="Arial" panose="020B0604020202020204" pitchFamily="34" charset="0"/>
                <a:cs typeface="Arial" panose="020B0604020202020204" pitchFamily="34" charset="0"/>
              </a:rPr>
              <a:t> (be fully unlinked).</a:t>
            </a:r>
          </a:p>
        </p:txBody>
      </p:sp>
      <p:sp>
        <p:nvSpPr>
          <p:cNvPr id="3" name="Rectangle 2"/>
          <p:cNvSpPr/>
          <p:nvPr/>
        </p:nvSpPr>
        <p:spPr>
          <a:xfrm>
            <a:off x="4876800" y="1007533"/>
            <a:ext cx="592667" cy="122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p:cNvPicPr>
            <a:picLocks noChangeAspect="1"/>
          </p:cNvPicPr>
          <p:nvPr/>
        </p:nvPicPr>
        <p:blipFill>
          <a:blip r:embed="rId2"/>
          <a:stretch>
            <a:fillRect/>
          </a:stretch>
        </p:blipFill>
        <p:spPr>
          <a:xfrm>
            <a:off x="72001" y="744133"/>
            <a:ext cx="5546362" cy="3600000"/>
          </a:xfrm>
          <a:prstGeom prst="rect">
            <a:avLst/>
          </a:prstGeom>
          <a:effectLst>
            <a:outerShdw blurRad="50800" dist="38100" dir="2700000" algn="tl" rotWithShape="0">
              <a:prstClr val="black">
                <a:alpha val="40000"/>
              </a:prstClr>
            </a:outerShdw>
          </a:effectLst>
        </p:spPr>
      </p:pic>
      <p:sp>
        <p:nvSpPr>
          <p:cNvPr id="9" name="Textfeld 5"/>
          <p:cNvSpPr txBox="1"/>
          <p:nvPr/>
        </p:nvSpPr>
        <p:spPr>
          <a:xfrm>
            <a:off x="11532298" y="4233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10</a:t>
            </a:fld>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rot="16200000">
            <a:off x="-853186" y="2654197"/>
            <a:ext cx="2842583" cy="274564"/>
          </a:xfrm>
          <a:prstGeom prst="rect">
            <a:avLst/>
          </a:prstGeom>
          <a:solidFill>
            <a:schemeClr val="bg1"/>
          </a:solidFill>
          <a:ln w="31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200" dirty="0">
                <a:solidFill>
                  <a:srgbClr val="0000FF"/>
                </a:solidFill>
                <a:latin typeface="Arial" panose="020B0604020202020204" pitchFamily="34" charset="0"/>
                <a:cs typeface="Arial" panose="020B0604020202020204" pitchFamily="34" charset="0"/>
              </a:rPr>
              <a:t>Best </a:t>
            </a:r>
            <a:r>
              <a:rPr lang="de-DE" sz="1200" dirty="0" err="1">
                <a:solidFill>
                  <a:srgbClr val="0000FF"/>
                </a:solidFill>
                <a:latin typeface="Arial" panose="020B0604020202020204" pitchFamily="34" charset="0"/>
                <a:cs typeface="Arial" panose="020B0604020202020204" pitchFamily="34" charset="0"/>
              </a:rPr>
              <a:t>Haplotype</a:t>
            </a:r>
            <a:endParaRPr lang="en-GB" sz="1200" dirty="0">
              <a:solidFill>
                <a:srgbClr val="0000FF"/>
              </a:solidFill>
              <a:latin typeface="Arial" panose="020B0604020202020204" pitchFamily="34" charset="0"/>
              <a:cs typeface="Arial" panose="020B0604020202020204" pitchFamily="34" charset="0"/>
            </a:endParaRPr>
          </a:p>
        </p:txBody>
      </p:sp>
      <p:sp>
        <p:nvSpPr>
          <p:cNvPr id="2" name="Rounded Rectangle 1"/>
          <p:cNvSpPr/>
          <p:nvPr/>
        </p:nvSpPr>
        <p:spPr>
          <a:xfrm>
            <a:off x="228600" y="2788920"/>
            <a:ext cx="1414054" cy="1443446"/>
          </a:xfrm>
          <a:prstGeom prst="roundRect">
            <a:avLst>
              <a:gd name="adj" fmla="val 3850"/>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466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541867" y="442168"/>
            <a:ext cx="10910867" cy="427809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Our next topic, a topic of utmost importance in Population Genetics and hence in Plant (and Animal) Breeding, is the so-called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Hardy-Weinberg-Equilibrium</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Two scientists found this principle, independently from each other, in England and in Germany.</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Geoffry Harold Hardy, British Mathematician (1877-1947)</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Wilhelm Weinberg, German Medical Doctor and Geneticist (1862 -1937)</a:t>
            </a:r>
          </a:p>
          <a:p>
            <a:endParaRPr lang="en-GB" sz="3200" dirty="0">
              <a:solidFill>
                <a:schemeClr val="tx1">
                  <a:lumMod val="50000"/>
                  <a:lumOff val="50000"/>
                </a:schemeClr>
              </a:solidFill>
            </a:endParaRPr>
          </a:p>
        </p:txBody>
      </p:sp>
      <p:sp>
        <p:nvSpPr>
          <p:cNvPr id="8" name="Textfeld 5"/>
          <p:cNvSpPr txBox="1"/>
          <p:nvPr/>
        </p:nvSpPr>
        <p:spPr>
          <a:xfrm>
            <a:off x="11491274" y="630000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11</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1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719841" y="1"/>
            <a:ext cx="460860" cy="830997"/>
          </a:xfrm>
          <a:prstGeom prst="rect">
            <a:avLst/>
          </a:prstGeom>
          <a:noFill/>
        </p:spPr>
        <p:txBody>
          <a:bodyPr wrap="square" rtlCol="0">
            <a:spAutoFit/>
          </a:bodyPr>
          <a:lstStyle/>
          <a:p>
            <a:fld id="{5B255CE3-06F4-4E80-85AD-A0878CDD5C50}" type="slidenum">
              <a:rPr lang="en-US" sz="2400"/>
              <a:t>12</a:t>
            </a:fld>
            <a:endParaRPr lang="en-US" sz="2400" dirty="0"/>
          </a:p>
        </p:txBody>
      </p:sp>
      <p:sp>
        <p:nvSpPr>
          <p:cNvPr id="5"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feld 5"/>
          <p:cNvSpPr txBox="1"/>
          <p:nvPr/>
        </p:nvSpPr>
        <p:spPr>
          <a:xfrm>
            <a:off x="541867" y="320920"/>
            <a:ext cx="10726007" cy="526297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For this purpose, we have to digest this Algebraic (Stochastic) sentence on ‘independent events’: </a:t>
            </a:r>
          </a:p>
          <a:p>
            <a:endParaRPr lang="en-GB" sz="2400" dirty="0">
              <a:latin typeface="Arial" panose="020B0604020202020204" pitchFamily="34" charset="0"/>
              <a:cs typeface="Arial" panose="020B0604020202020204" pitchFamily="34" charset="0"/>
            </a:endParaRPr>
          </a:p>
          <a:p>
            <a:r>
              <a:rPr lang="en-GB" sz="2400" dirty="0">
                <a:solidFill>
                  <a:srgbClr val="0000FF"/>
                </a:solidFill>
                <a:latin typeface="Arial" panose="020B0604020202020204" pitchFamily="34" charset="0"/>
                <a:cs typeface="Arial" panose="020B0604020202020204" pitchFamily="34" charset="0"/>
              </a:rPr>
              <a:t>If two events, A and B, are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independent</a:t>
            </a:r>
            <a:r>
              <a:rPr lang="en-GB" sz="2400" dirty="0">
                <a:solidFill>
                  <a:srgbClr val="0000FF"/>
                </a:solidFill>
                <a:latin typeface="Arial" panose="020B0604020202020204" pitchFamily="34" charset="0"/>
                <a:cs typeface="Arial" panose="020B0604020202020204" pitchFamily="34" charset="0"/>
              </a:rPr>
              <a:t>, then the joint </a:t>
            </a: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solidFill>
                  <a:srgbClr val="0000FF"/>
                </a:solidFill>
                <a:latin typeface="Arial" panose="020B0604020202020204" pitchFamily="34" charset="0"/>
                <a:cs typeface="Arial" panose="020B0604020202020204" pitchFamily="34" charset="0"/>
              </a:rPr>
              <a:t>robability </a:t>
            </a:r>
            <a:br>
              <a:rPr lang="en-GB" sz="2400" dirty="0">
                <a:solidFill>
                  <a:srgbClr val="0000FF"/>
                </a:solidFill>
                <a:latin typeface="Arial" panose="020B0604020202020204" pitchFamily="34" charset="0"/>
                <a:cs typeface="Arial" panose="020B0604020202020204" pitchFamily="34" charset="0"/>
              </a:rPr>
            </a:b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solidFill>
                  <a:srgbClr val="0000FF"/>
                </a:solidFill>
                <a:latin typeface="Arial" panose="020B0604020202020204" pitchFamily="34" charset="0"/>
                <a:cs typeface="Arial" panose="020B0604020202020204" pitchFamily="34" charset="0"/>
              </a:rPr>
              <a:t>(A and B) = </a:t>
            </a: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solidFill>
                  <a:srgbClr val="0000FF"/>
                </a:solidFill>
                <a:latin typeface="Arial" panose="020B0604020202020204" pitchFamily="34" charset="0"/>
                <a:cs typeface="Arial" panose="020B0604020202020204" pitchFamily="34" charset="0"/>
              </a:rPr>
              <a:t>(A ∩ B) = </a:t>
            </a: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solidFill>
                  <a:srgbClr val="0000FF"/>
                </a:solidFill>
                <a:latin typeface="Arial" panose="020B0604020202020204" pitchFamily="34" charset="0"/>
                <a:cs typeface="Arial" panose="020B0604020202020204" pitchFamily="34" charset="0"/>
              </a:rPr>
              <a:t>(A)</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P</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(B). </a:t>
            </a:r>
          </a:p>
          <a:p>
            <a:endPar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Probability of joint occurrence is P(A)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P(B)” </a:t>
            </a:r>
          </a:p>
          <a:p>
            <a:endPar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If, for instance, the probability of A to occur, p(A) = 5%.  And ...</a:t>
            </a:r>
          </a:p>
          <a:p>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if, for instance, the probability of B to occur, P(B) = 1%.</a:t>
            </a:r>
          </a:p>
          <a:p>
            <a:endPar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endParaRPr>
          </a:p>
          <a:p>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Then ...</a:t>
            </a:r>
          </a:p>
          <a:p>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well, then the probability of A and B to </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co-occur</a:t>
            </a:r>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simultaneously</a:t>
            </a:r>
            <a:r>
              <a:rPr lang="en-GB" sz="24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is 1%-out-of-5%. This is 0.01  0.05=0.0005. This is 5 in 10.000 or 1 in 2.000.</a:t>
            </a:r>
            <a:endParaRPr lang="en-GB" sz="3200" dirty="0">
              <a:solidFill>
                <a:schemeClr val="tx1">
                  <a:lumMod val="50000"/>
                  <a:lumOff val="50000"/>
                </a:schemeClr>
              </a:solidFill>
            </a:endParaRPr>
          </a:p>
        </p:txBody>
      </p:sp>
      <p:sp>
        <p:nvSpPr>
          <p:cNvPr id="8" name="Textfeld 5"/>
          <p:cNvSpPr txBox="1"/>
          <p:nvPr/>
        </p:nvSpPr>
        <p:spPr>
          <a:xfrm>
            <a:off x="11491274" y="630000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12</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3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43171" y="1129354"/>
            <a:ext cx="11961064" cy="563231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One could specify the probability that you wake up and ... it rains.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Say ... 5% of the days. </a:t>
            </a:r>
            <a:br>
              <a:rPr lang="en-GB" sz="2400" dirty="0">
                <a:latin typeface="Arial" panose="020B0604020202020204" pitchFamily="34" charset="0"/>
                <a:cs typeface="Arial" panose="020B0604020202020204" pitchFamily="34" charset="0"/>
              </a:rPr>
            </a:br>
            <a:r>
              <a:rPr lang="en-GB" sz="2400" dirty="0">
                <a:solidFill>
                  <a:srgbClr val="0000FF"/>
                </a:solidFill>
                <a:latin typeface="Arial" panose="020B0604020202020204" pitchFamily="34" charset="0"/>
                <a:cs typeface="Arial" panose="020B0604020202020204" pitchFamily="34" charset="0"/>
              </a:rPr>
              <a:t>One could specify the probability that you wake up and ... you overslept. </a:t>
            </a:r>
            <a:br>
              <a:rPr lang="en-GB" sz="2400" dirty="0">
                <a:solidFill>
                  <a:srgbClr val="0000FF"/>
                </a:solidFill>
                <a:latin typeface="Arial" panose="020B0604020202020204" pitchFamily="34" charset="0"/>
                <a:cs typeface="Arial" panose="020B0604020202020204" pitchFamily="34" charset="0"/>
              </a:rPr>
            </a:br>
            <a:r>
              <a:rPr lang="en-GB" sz="2400" dirty="0">
                <a:solidFill>
                  <a:srgbClr val="0000FF"/>
                </a:solidFill>
                <a:latin typeface="Arial" panose="020B0604020202020204" pitchFamily="34" charset="0"/>
                <a:cs typeface="Arial" panose="020B0604020202020204" pitchFamily="34" charset="0"/>
              </a:rPr>
              <a:t>Say ... 1% of the days</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There is a probability </a:t>
            </a:r>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 that you overslept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GB" sz="2400" dirty="0">
                <a:latin typeface="Arial" panose="020B0604020202020204" pitchFamily="34" charset="0"/>
                <a:cs typeface="Arial" panose="020B0604020202020204" pitchFamily="34" charset="0"/>
              </a:rPr>
              <a:t> it rains. What is the probability, (say percentage of days) with co-occurrence of both?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In </a:t>
            </a:r>
            <a:r>
              <a:rPr lang="en-GB" sz="2400" dirty="0">
                <a:solidFill>
                  <a:srgbClr val="0000FF"/>
                </a:solidFill>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of the (rare) days with morning-rain you may oversleep. </a:t>
            </a:r>
            <a:br>
              <a:rPr lang="en-GB" sz="2400" dirty="0">
                <a:latin typeface="Arial" panose="020B0604020202020204" pitchFamily="34" charset="0"/>
                <a:cs typeface="Arial" panose="020B0604020202020204" pitchFamily="34" charset="0"/>
              </a:rPr>
            </a:br>
            <a:r>
              <a:rPr lang="en-GB" sz="2400" dirty="0">
                <a:solidFill>
                  <a:srgbClr val="0000FF"/>
                </a:solidFill>
                <a:latin typeface="Arial" panose="020B0604020202020204" pitchFamily="34" charset="0"/>
                <a:cs typeface="Arial" panose="020B0604020202020204" pitchFamily="34" charset="0"/>
              </a:rPr>
              <a:t>1%</a:t>
            </a:r>
            <a:r>
              <a:rPr lang="en-GB" sz="2400" dirty="0">
                <a:latin typeface="Arial" panose="020B0604020202020204" pitchFamily="34" charset="0"/>
                <a:cs typeface="Arial" panose="020B0604020202020204" pitchFamily="34" charset="0"/>
              </a:rPr>
              <a:t> of 5%, this is   </a:t>
            </a:r>
            <a:r>
              <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 = </a:t>
            </a:r>
            <a:r>
              <a:rPr lang="en-GB" sz="2400" dirty="0">
                <a:solidFill>
                  <a:srgbClr val="0000FF"/>
                </a:solidFill>
                <a:latin typeface="Arial" panose="020B0604020202020204" pitchFamily="34" charset="0"/>
                <a:cs typeface="Arial" panose="020B0604020202020204" pitchFamily="34" charset="0"/>
              </a:rPr>
              <a:t>0.01</a:t>
            </a:r>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sym typeface="Wingdings" panose="05000000000000000000" pitchFamily="2" charset="2"/>
              </a:rPr>
              <a:t> 0.05 = 0.0005, this is one day in 2000.</a:t>
            </a:r>
          </a:p>
          <a:p>
            <a:endParaRPr lang="de-DE" sz="2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endPar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If it rained in many or most days at which you overslept, then you would conclude:  “Seemingly there is an association between the two events”. </a:t>
            </a:r>
            <a:b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br>
            <a:r>
              <a:rPr lang="en-GB" sz="2400" dirty="0">
                <a:latin typeface="Arial" panose="020B0604020202020204" pitchFamily="34" charset="0"/>
                <a:cs typeface="Arial" panose="020B0604020202020204" pitchFamily="34" charset="0"/>
                <a:sym typeface="Wingdings" panose="05000000000000000000" pitchFamily="2" charset="2"/>
              </a:rPr>
              <a:t>Then the two events would seem to be </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not </a:t>
            </a:r>
            <a:r>
              <a:rPr lang="en-GB"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independent</a:t>
            </a:r>
            <a:r>
              <a:rPr lang="en-GB" sz="2400" dirty="0">
                <a:solidFill>
                  <a:srgbClr val="0000FF"/>
                </a:solidFill>
                <a:latin typeface="Arial" panose="020B0604020202020204" pitchFamily="34" charset="0"/>
                <a:cs typeface="Arial" panose="020B0604020202020204" pitchFamily="34" charset="0"/>
                <a:sym typeface="Wingdings" panose="05000000000000000000" pitchFamily="2" charset="2"/>
              </a:rPr>
              <a:t>.</a:t>
            </a:r>
            <a:endParaRPr lang="en-GB" sz="3200" dirty="0">
              <a:solidFill>
                <a:srgbClr val="0000FF"/>
              </a:solidFill>
            </a:endParaRPr>
          </a:p>
        </p:txBody>
      </p:sp>
      <p:pic>
        <p:nvPicPr>
          <p:cNvPr id="1026" name="Picture 2" descr="Google (Android 1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8361" y="200565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142914" y="987620"/>
            <a:ext cx="876300" cy="876300"/>
          </a:xfrm>
          <a:prstGeom prst="rect">
            <a:avLst/>
          </a:prstGeom>
        </p:spPr>
      </p:pic>
      <p:sp>
        <p:nvSpPr>
          <p:cNvPr id="8" name="Textfeld 5"/>
          <p:cNvSpPr txBox="1"/>
          <p:nvPr/>
        </p:nvSpPr>
        <p:spPr>
          <a:xfrm>
            <a:off x="11491274" y="630000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13</a:t>
            </a:fld>
            <a:endParaRPr lang="en-GB" sz="2400" dirty="0">
              <a:latin typeface="Arial" panose="020B0604020202020204" pitchFamily="34" charset="0"/>
              <a:cs typeface="Arial" panose="020B0604020202020204" pitchFamily="34" charset="0"/>
            </a:endParaRPr>
          </a:p>
        </p:txBody>
      </p:sp>
      <p:sp>
        <p:nvSpPr>
          <p:cNvPr id="2" name="TextBox 1"/>
          <p:cNvSpPr txBox="1"/>
          <p:nvPr/>
        </p:nvSpPr>
        <p:spPr>
          <a:xfrm>
            <a:off x="72000" y="72000"/>
            <a:ext cx="12021896" cy="461665"/>
          </a:xfrm>
          <a:prstGeom prst="rect">
            <a:avLst/>
          </a:prstGeom>
          <a:solidFill>
            <a:srgbClr val="FFFFFF"/>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A </a:t>
            </a:r>
            <a:r>
              <a:rPr lang="de-DE" sz="2400" dirty="0" err="1">
                <a:latin typeface="Arial" panose="020B0604020202020204" pitchFamily="34" charset="0"/>
                <a:cs typeface="Arial" panose="020B0604020202020204" pitchFamily="34" charset="0"/>
              </a:rPr>
              <a:t>detour</a:t>
            </a:r>
            <a:r>
              <a:rPr lang="de-DE"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73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13923785"/>
              </p:ext>
            </p:extLst>
          </p:nvPr>
        </p:nvGraphicFramePr>
        <p:xfrm>
          <a:off x="92048" y="987677"/>
          <a:ext cx="3240000" cy="32400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72850708"/>
                    </a:ext>
                  </a:extLst>
                </a:gridCol>
                <a:gridCol w="1080000">
                  <a:extLst>
                    <a:ext uri="{9D8B030D-6E8A-4147-A177-3AD203B41FA5}">
                      <a16:colId xmlns:a16="http://schemas.microsoft.com/office/drawing/2014/main" val="4048525312"/>
                    </a:ext>
                  </a:extLst>
                </a:gridCol>
                <a:gridCol w="1080000">
                  <a:extLst>
                    <a:ext uri="{9D8B030D-6E8A-4147-A177-3AD203B41FA5}">
                      <a16:colId xmlns:a16="http://schemas.microsoft.com/office/drawing/2014/main" val="505839146"/>
                    </a:ext>
                  </a:extLst>
                </a:gridCol>
              </a:tblGrid>
              <a:tr h="1080000">
                <a:tc>
                  <a:txBody>
                    <a:bodyPr/>
                    <a:lstStyle/>
                    <a:p>
                      <a:pPr algn="ctr">
                        <a:lnSpc>
                          <a:spcPct val="115000"/>
                        </a:lnSpc>
                        <a:spcAft>
                          <a:spcPts val="0"/>
                        </a:spcAft>
                      </a:pPr>
                      <a:r>
                        <a:rPr lang="de-DE" sz="2400" dirty="0">
                          <a:solidFill>
                            <a:schemeClr val="tx1"/>
                          </a:solidFill>
                          <a:effectLst/>
                        </a:rPr>
                        <a:t> </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b="0" dirty="0">
                          <a:solidFill>
                            <a:srgbClr val="0000FF"/>
                          </a:solidFill>
                          <a:effectLst/>
                          <a:latin typeface="Arial" panose="020B0604020202020204" pitchFamily="34" charset="0"/>
                          <a:cs typeface="Arial" panose="020B0604020202020204" pitchFamily="34" charset="0"/>
                        </a:rPr>
                        <a:t>p(A</a:t>
                      </a:r>
                      <a:r>
                        <a:rPr lang="de-DE" sz="2400" b="0" baseline="-25000" dirty="0">
                          <a:solidFill>
                            <a:srgbClr val="0000FF"/>
                          </a:solidFill>
                          <a:effectLst/>
                          <a:latin typeface="Arial" panose="020B0604020202020204" pitchFamily="34" charset="0"/>
                          <a:cs typeface="Arial" panose="020B0604020202020204" pitchFamily="34" charset="0"/>
                        </a:rPr>
                        <a:t>1</a:t>
                      </a:r>
                      <a:r>
                        <a:rPr lang="de-DE" sz="2400" b="0" dirty="0">
                          <a:solidFill>
                            <a:srgbClr val="0000FF"/>
                          </a:solidFill>
                          <a:effectLst/>
                          <a:latin typeface="Arial" panose="020B0604020202020204" pitchFamily="34" charset="0"/>
                          <a:cs typeface="Arial" panose="020B0604020202020204" pitchFamily="34" charset="0"/>
                        </a:rPr>
                        <a:t>)</a:t>
                      </a:r>
                      <a:r>
                        <a:rPr lang="de-DE" sz="1100" b="0" dirty="0">
                          <a:solidFill>
                            <a:srgbClr val="0000FF"/>
                          </a:solidFill>
                          <a:effectLst/>
                          <a:latin typeface="Arial" panose="020B0604020202020204" pitchFamily="34" charset="0"/>
                          <a:cs typeface="Arial" panose="020B0604020202020204" pitchFamily="34" charset="0"/>
                        </a:rPr>
                        <a:t> </a:t>
                      </a:r>
                      <a:r>
                        <a:rPr lang="de-DE" sz="2400" b="0" kern="1200" dirty="0">
                          <a:solidFill>
                            <a:srgbClr val="0000FF"/>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b="0" dirty="0">
                          <a:solidFill>
                            <a:srgbClr val="0000FF"/>
                          </a:solidFill>
                          <a:effectLst/>
                          <a:latin typeface="Arial" panose="020B0604020202020204" pitchFamily="34" charset="0"/>
                          <a:cs typeface="Arial" panose="020B0604020202020204" pitchFamily="34" charset="0"/>
                        </a:rPr>
                        <a:t>q(A</a:t>
                      </a:r>
                      <a:r>
                        <a:rPr lang="de-DE" sz="2400" b="0" baseline="-25000" dirty="0">
                          <a:solidFill>
                            <a:srgbClr val="0000FF"/>
                          </a:solidFill>
                          <a:effectLst/>
                          <a:latin typeface="Arial" panose="020B0604020202020204" pitchFamily="34" charset="0"/>
                          <a:cs typeface="Arial" panose="020B0604020202020204" pitchFamily="34" charset="0"/>
                        </a:rPr>
                        <a:t>2</a:t>
                      </a:r>
                      <a:r>
                        <a:rPr lang="de-DE" sz="2400" b="0" dirty="0">
                          <a:solidFill>
                            <a:srgbClr val="0000FF"/>
                          </a:solidFill>
                          <a:effectLst/>
                          <a:latin typeface="Arial" panose="020B0604020202020204" pitchFamily="34" charset="0"/>
                          <a:cs typeface="Arial" panose="020B0604020202020204" pitchFamily="34" charset="0"/>
                        </a:rPr>
                        <a:t>) ♂</a:t>
                      </a:r>
                      <a:endParaRPr lang="de-DE" sz="11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6874906"/>
                  </a:ext>
                </a:extLst>
              </a:tr>
              <a:tr h="1080000">
                <a:tc>
                  <a:txBody>
                    <a:bodyPr/>
                    <a:lstStyle/>
                    <a:p>
                      <a:pPr algn="ctr">
                        <a:lnSpc>
                          <a:spcPct val="115000"/>
                        </a:lnSpc>
                        <a:spcAft>
                          <a:spcPts val="0"/>
                        </a:spcAft>
                      </a:pPr>
                      <a:r>
                        <a:rPr lang="de-DE" sz="2400" b="0" dirty="0">
                          <a:solidFill>
                            <a:schemeClr val="tx1"/>
                          </a:solidFill>
                          <a:effectLst/>
                          <a:latin typeface="Arial" panose="020B0604020202020204" pitchFamily="34" charset="0"/>
                          <a:cs typeface="Arial" panose="020B0604020202020204" pitchFamily="34" charset="0"/>
                        </a:rPr>
                        <a:t>p(A</a:t>
                      </a:r>
                      <a:r>
                        <a:rPr lang="de-DE" sz="2400" b="0" baseline="-25000" dirty="0">
                          <a:solidFill>
                            <a:schemeClr val="tx1"/>
                          </a:solidFill>
                          <a:effectLst/>
                          <a:latin typeface="Arial" panose="020B0604020202020204" pitchFamily="34" charset="0"/>
                          <a:cs typeface="Arial" panose="020B0604020202020204" pitchFamily="34" charset="0"/>
                        </a:rPr>
                        <a:t>1</a:t>
                      </a:r>
                      <a:r>
                        <a:rPr lang="de-DE" sz="2400" b="0" dirty="0">
                          <a:solidFill>
                            <a:schemeClr val="tx1"/>
                          </a:solidFill>
                          <a:effectLst/>
                          <a:latin typeface="Arial" panose="020B0604020202020204" pitchFamily="34" charset="0"/>
                          <a:cs typeface="Arial" panose="020B0604020202020204" pitchFamily="34" charset="0"/>
                        </a:rPr>
                        <a:t>) ♀</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de-DE"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1" baseline="-25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de-DE" sz="1100" b="1" dirty="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de-DE" sz="2400" dirty="0">
                          <a:solidFill>
                            <a:schemeClr val="tx1"/>
                          </a:solidFill>
                          <a:effectLst/>
                          <a:latin typeface="Arial" panose="020B0604020202020204" pitchFamily="34" charset="0"/>
                          <a:cs typeface="Arial" panose="020B0604020202020204" pitchFamily="34" charset="0"/>
                        </a:rPr>
                        <a:t>A</a:t>
                      </a:r>
                      <a:r>
                        <a:rPr lang="de-DE" sz="2400" baseline="-25000" dirty="0">
                          <a:solidFill>
                            <a:schemeClr val="tx1"/>
                          </a:solidFill>
                          <a:effectLst/>
                          <a:latin typeface="Arial" panose="020B0604020202020204" pitchFamily="34" charset="0"/>
                          <a:cs typeface="Arial" panose="020B0604020202020204" pitchFamily="34" charset="0"/>
                        </a:rPr>
                        <a:t>1</a:t>
                      </a:r>
                      <a:r>
                        <a:rPr lang="de-DE" sz="2400" b="1" dirty="0">
                          <a:solidFill>
                            <a:srgbClr val="0000FF"/>
                          </a:solidFill>
                          <a:effectLst/>
                          <a:latin typeface="Arial" panose="020B0604020202020204" pitchFamily="34" charset="0"/>
                          <a:cs typeface="Arial" panose="020B0604020202020204" pitchFamily="34" charset="0"/>
                        </a:rPr>
                        <a:t>A</a:t>
                      </a:r>
                      <a:r>
                        <a:rPr lang="de-DE" sz="2400" b="1" baseline="-25000" dirty="0">
                          <a:solidFill>
                            <a:srgbClr val="0000FF"/>
                          </a:solidFill>
                          <a:effectLst/>
                          <a:latin typeface="Arial" panose="020B0604020202020204" pitchFamily="34" charset="0"/>
                          <a:cs typeface="Arial" panose="020B0604020202020204" pitchFamily="34" charset="0"/>
                        </a:rPr>
                        <a:t>2</a:t>
                      </a:r>
                      <a:endParaRPr lang="de-DE" sz="11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435041"/>
                  </a:ext>
                </a:extLst>
              </a:tr>
              <a:tr h="1080000">
                <a:tc>
                  <a:txBody>
                    <a:bodyPr/>
                    <a:lstStyle/>
                    <a:p>
                      <a:pPr algn="ctr">
                        <a:lnSpc>
                          <a:spcPct val="115000"/>
                        </a:lnSpc>
                        <a:spcAft>
                          <a:spcPts val="0"/>
                        </a:spcAft>
                      </a:pPr>
                      <a:r>
                        <a:rPr lang="de-DE" sz="2400" b="0" dirty="0">
                          <a:solidFill>
                            <a:schemeClr val="tx1"/>
                          </a:solidFill>
                          <a:effectLst/>
                          <a:latin typeface="Arial" panose="020B0604020202020204" pitchFamily="34" charset="0"/>
                          <a:cs typeface="Arial" panose="020B0604020202020204" pitchFamily="34" charset="0"/>
                        </a:rPr>
                        <a:t>q(A</a:t>
                      </a:r>
                      <a:r>
                        <a:rPr lang="de-DE" sz="2400" b="0" baseline="-25000" dirty="0">
                          <a:solidFill>
                            <a:schemeClr val="tx1"/>
                          </a:solidFill>
                          <a:effectLst/>
                          <a:latin typeface="Arial" panose="020B0604020202020204" pitchFamily="34" charset="0"/>
                          <a:cs typeface="Arial" panose="020B0604020202020204" pitchFamily="34" charset="0"/>
                        </a:rPr>
                        <a:t>2</a:t>
                      </a:r>
                      <a:r>
                        <a:rPr lang="de-DE" sz="2400" b="0" dirty="0">
                          <a:solidFill>
                            <a:schemeClr val="tx1"/>
                          </a:solidFill>
                          <a:effectLst/>
                          <a:latin typeface="Arial" panose="020B0604020202020204" pitchFamily="34" charset="0"/>
                          <a:cs typeface="Arial" panose="020B0604020202020204" pitchFamily="34" charset="0"/>
                        </a:rPr>
                        <a:t>) ♀</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latin typeface="Arial" panose="020B0604020202020204" pitchFamily="34" charset="0"/>
                          <a:cs typeface="Arial" panose="020B0604020202020204" pitchFamily="34" charset="0"/>
                        </a:rPr>
                        <a:t>A</a:t>
                      </a:r>
                      <a:r>
                        <a:rPr lang="de-DE" sz="2400" baseline="-25000" dirty="0">
                          <a:solidFill>
                            <a:schemeClr val="tx1"/>
                          </a:solidFill>
                          <a:effectLst/>
                          <a:latin typeface="Arial" panose="020B0604020202020204" pitchFamily="34" charset="0"/>
                          <a:cs typeface="Arial" panose="020B0604020202020204" pitchFamily="34" charset="0"/>
                        </a:rPr>
                        <a:t>2</a:t>
                      </a:r>
                      <a:r>
                        <a:rPr lang="de-DE" sz="2400" b="1" dirty="0">
                          <a:solidFill>
                            <a:srgbClr val="0000FF"/>
                          </a:solidFill>
                          <a:effectLst/>
                          <a:latin typeface="Arial" panose="020B0604020202020204" pitchFamily="34" charset="0"/>
                          <a:cs typeface="Arial" panose="020B0604020202020204" pitchFamily="34" charset="0"/>
                        </a:rPr>
                        <a:t>A</a:t>
                      </a:r>
                      <a:r>
                        <a:rPr lang="de-DE" sz="2400" b="1" baseline="-25000" dirty="0">
                          <a:solidFill>
                            <a:srgbClr val="0000FF"/>
                          </a:solidFill>
                          <a:effectLst/>
                          <a:latin typeface="Arial" panose="020B0604020202020204" pitchFamily="34" charset="0"/>
                          <a:cs typeface="Arial" panose="020B0604020202020204" pitchFamily="34" charset="0"/>
                        </a:rPr>
                        <a:t>1</a:t>
                      </a:r>
                      <a:endParaRPr lang="de-DE" sz="11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de-DE"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1" baseline="-25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de-DE" sz="1100" b="1" dirty="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3410344"/>
                  </a:ext>
                </a:extLst>
              </a:tr>
            </a:tbl>
          </a:graphicData>
        </a:graphic>
      </p:graphicFrame>
      <p:sp>
        <p:nvSpPr>
          <p:cNvPr id="6" name="TextBox 5"/>
          <p:cNvSpPr txBox="1"/>
          <p:nvPr/>
        </p:nvSpPr>
        <p:spPr>
          <a:xfrm>
            <a:off x="129729" y="1457743"/>
            <a:ext cx="315533" cy="584775"/>
          </a:xfrm>
          <a:prstGeom prst="rect">
            <a:avLst/>
          </a:prstGeom>
          <a:solidFill>
            <a:schemeClr val="bg1"/>
          </a:solidFill>
        </p:spPr>
        <p:txBody>
          <a:bodyPr wrap="square" rtlCol="0">
            <a:spAutoFit/>
          </a:bodyPr>
          <a:lstStyle/>
          <a:p>
            <a:r>
              <a:rPr lang="en-GB" sz="32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TextBox 6"/>
          <p:cNvSpPr txBox="1"/>
          <p:nvPr/>
        </p:nvSpPr>
        <p:spPr>
          <a:xfrm>
            <a:off x="663279" y="1021632"/>
            <a:ext cx="471015" cy="584775"/>
          </a:xfrm>
          <a:prstGeom prst="rect">
            <a:avLst/>
          </a:prstGeom>
          <a:solidFill>
            <a:schemeClr val="bg1"/>
          </a:solidFill>
        </p:spPr>
        <p:txBody>
          <a:bodyPr wrap="square" rtlCol="0">
            <a:spAutoFit/>
          </a:bodyPr>
          <a:lstStyle/>
          <a:p>
            <a:r>
              <a:rPr lang="en-GB" sz="32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5" name="Straight Connector 4"/>
          <p:cNvCxnSpPr/>
          <p:nvPr/>
        </p:nvCxnSpPr>
        <p:spPr>
          <a:xfrm>
            <a:off x="92048" y="987686"/>
            <a:ext cx="1092814" cy="1085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326"/>
          <p:cNvSpPr txBox="1"/>
          <p:nvPr/>
        </p:nvSpPr>
        <p:spPr>
          <a:xfrm>
            <a:off x="2405" y="49360"/>
            <a:ext cx="12073259"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Rational of “</a:t>
            </a:r>
            <a:r>
              <a:rPr lang="en-GB" sz="2400" dirty="0">
                <a:solidFill>
                  <a:srgbClr val="0000FF"/>
                </a:solidFill>
                <a:latin typeface="Arial" panose="020B0604020202020204" pitchFamily="34" charset="0"/>
                <a:cs typeface="Arial" panose="020B0604020202020204" pitchFamily="34" charset="0"/>
              </a:rPr>
              <a:t>p² + 2pq + q²</a:t>
            </a:r>
            <a:r>
              <a:rPr lang="en-GB" sz="2400" dirty="0">
                <a:latin typeface="Arial" panose="020B0604020202020204" pitchFamily="34" charset="0"/>
                <a:cs typeface="Arial" panose="020B0604020202020204" pitchFamily="34" charset="0"/>
              </a:rPr>
              <a:t>” which is the Algebra of Hardy-Weinberg.</a:t>
            </a:r>
          </a:p>
          <a:p>
            <a:r>
              <a:rPr lang="en-GB" sz="2400" dirty="0">
                <a:latin typeface="Arial" panose="020B0604020202020204" pitchFamily="34" charset="0"/>
                <a:cs typeface="Arial" panose="020B0604020202020204" pitchFamily="34" charset="0"/>
              </a:rPr>
              <a:t>We refer to one specific population; sometimes named ‘reference population’.</a:t>
            </a:r>
          </a:p>
        </p:txBody>
      </p:sp>
      <p:sp>
        <p:nvSpPr>
          <p:cNvPr id="17" name="Textfeld 3"/>
          <p:cNvSpPr txBox="1"/>
          <p:nvPr/>
        </p:nvSpPr>
        <p:spPr>
          <a:xfrm>
            <a:off x="3369729" y="1069761"/>
            <a:ext cx="8705935" cy="31393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genotypes is specified as </a:t>
            </a:r>
            <a:r>
              <a:rPr lang="en-GB" dirty="0">
                <a:solidFill>
                  <a:srgbClr val="0000FF"/>
                </a:solidFill>
                <a:latin typeface="Arial" panose="020B0604020202020204" pitchFamily="34" charset="0"/>
                <a:cs typeface="Arial" panose="020B0604020202020204" pitchFamily="34" charset="0"/>
              </a:rPr>
              <a:t>P</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 CAPITAL letter </a:t>
            </a:r>
            <a:r>
              <a:rPr lang="en-GB" dirty="0">
                <a:solidFill>
                  <a:srgbClr val="0000FF"/>
                </a:solidFill>
                <a:latin typeface="Arial" panose="020B0604020202020204" pitchFamily="34" charset="0"/>
                <a:cs typeface="Arial" panose="020B0604020202020204" pitchFamily="34" charset="0"/>
              </a:rPr>
              <a:t>P</a:t>
            </a:r>
          </a:p>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genotypes is specified as </a:t>
            </a:r>
            <a:r>
              <a:rPr lang="en-GB" dirty="0">
                <a:solidFill>
                  <a:srgbClr val="0000FF"/>
                </a:solidFill>
                <a:latin typeface="Arial" panose="020B0604020202020204" pitchFamily="34" charset="0"/>
                <a:cs typeface="Arial" panose="020B0604020202020204" pitchFamily="34" charset="0"/>
              </a:rPr>
              <a:t>Q</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CAPITAL letter </a:t>
            </a:r>
            <a:r>
              <a:rPr lang="en-GB" dirty="0">
                <a:solidFill>
                  <a:srgbClr val="0000FF"/>
                </a:solidFill>
                <a:latin typeface="Arial" panose="020B0604020202020204" pitchFamily="34" charset="0"/>
                <a:cs typeface="Arial" panose="020B0604020202020204" pitchFamily="34" charset="0"/>
              </a:rPr>
              <a:t>Q</a:t>
            </a:r>
          </a:p>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genotypes is specified as </a:t>
            </a:r>
            <a:r>
              <a:rPr lang="en-GB" dirty="0">
                <a:solidFill>
                  <a:srgbClr val="0000FF"/>
                </a:solidFill>
                <a:latin typeface="Arial" panose="020B0604020202020204" pitchFamily="34" charset="0"/>
                <a:cs typeface="Arial" panose="020B0604020202020204" pitchFamily="34" charset="0"/>
              </a:rPr>
              <a:t>H</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CAPITAL letter </a:t>
            </a:r>
            <a:r>
              <a:rPr lang="en-GB" dirty="0">
                <a:solidFill>
                  <a:srgbClr val="0033CC"/>
                </a:solidFill>
                <a:latin typeface="Arial" panose="020B0604020202020204" pitchFamily="34" charset="0"/>
                <a:cs typeface="Arial" panose="020B0604020202020204" pitchFamily="34" charset="0"/>
              </a:rPr>
              <a:t>H</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Allele frequencies (=gamete </a:t>
            </a:r>
            <a:r>
              <a:rPr lang="en-GB" dirty="0" err="1">
                <a:latin typeface="Arial" panose="020B0604020202020204" pitchFamily="34" charset="0"/>
                <a:cs typeface="Arial" panose="020B0604020202020204" pitchFamily="34" charset="0"/>
              </a:rPr>
              <a:t>frequ</a:t>
            </a:r>
            <a:r>
              <a:rPr lang="en-GB" dirty="0">
                <a:latin typeface="Arial" panose="020B0604020202020204" pitchFamily="34" charset="0"/>
                <a:cs typeface="Arial" panose="020B0604020202020204" pitchFamily="34" charset="0"/>
              </a:rPr>
              <a:t>.) are specified with lower-case letters, </a:t>
            </a:r>
            <a:r>
              <a:rPr lang="en-GB" dirty="0">
                <a:solidFill>
                  <a:srgbClr val="0033CC"/>
                </a:solidFill>
                <a:latin typeface="Arial" panose="020B0604020202020204" pitchFamily="34" charset="0"/>
                <a:cs typeface="Arial" panose="020B0604020202020204" pitchFamily="34" charset="0"/>
              </a:rPr>
              <a:t>p</a:t>
            </a:r>
            <a:r>
              <a:rPr lang="en-GB" dirty="0">
                <a:latin typeface="Arial" panose="020B0604020202020204" pitchFamily="34" charset="0"/>
                <a:cs typeface="Arial" panose="020B0604020202020204" pitchFamily="34" charset="0"/>
              </a:rPr>
              <a:t> or </a:t>
            </a:r>
            <a:r>
              <a:rPr lang="en-GB" dirty="0">
                <a:solidFill>
                  <a:srgbClr val="0033CC"/>
                </a:solidFill>
                <a:latin typeface="Arial" panose="020B0604020202020204" pitchFamily="34" charset="0"/>
                <a:cs typeface="Arial" panose="020B0604020202020204" pitchFamily="34" charset="0"/>
              </a:rPr>
              <a:t>q</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assume the allele frequencies in the female gametes to be just the same as in the male gametes (‘normally’ this is a reasonable assumption).</a:t>
            </a:r>
          </a:p>
          <a:p>
            <a:r>
              <a:rPr lang="en-GB" dirty="0">
                <a:latin typeface="Arial" panose="020B0604020202020204" pitchFamily="34" charset="0"/>
                <a:cs typeface="Arial" panose="020B0604020202020204" pitchFamily="34" charset="0"/>
              </a:rPr>
              <a:t>We assume that the effect of an allele on phenotype is not depending on whether it was inherited to offspring </a:t>
            </a:r>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mother or </a:t>
            </a:r>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father ( ... reasonable assumption; check what “imprinting” may mean).</a:t>
            </a:r>
          </a:p>
        </p:txBody>
      </p:sp>
      <p:sp>
        <p:nvSpPr>
          <p:cNvPr id="18" name="Textfeld 3"/>
          <p:cNvSpPr txBox="1"/>
          <p:nvPr/>
        </p:nvSpPr>
        <p:spPr>
          <a:xfrm>
            <a:off x="92048" y="4261623"/>
            <a:ext cx="11983616" cy="175432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Now: </a:t>
            </a:r>
            <a:r>
              <a:rPr lang="en-GB" dirty="0">
                <a:solidFill>
                  <a:srgbClr val="FF0000"/>
                </a:solidFill>
                <a:latin typeface="Arial" panose="020B0604020202020204" pitchFamily="34" charset="0"/>
                <a:cs typeface="Arial" panose="020B0604020202020204" pitchFamily="34" charset="0"/>
              </a:rPr>
              <a:t>Hang on! </a:t>
            </a:r>
            <a:r>
              <a:rPr lang="en-GB" dirty="0">
                <a:latin typeface="Arial" panose="020B0604020202020204" pitchFamily="34" charset="0"/>
                <a:cs typeface="Arial" panose="020B0604020202020204" pitchFamily="34" charset="0"/>
              </a:rPr>
              <a:t>Just one further move - thereafter you will have full transparency on Hardy-Weinberg-Equilibrium!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94734" y="4538054"/>
            <a:ext cx="1408104" cy="1408104"/>
          </a:xfrm>
          <a:prstGeom prst="rect">
            <a:avLst/>
          </a:prstGeom>
        </p:spPr>
      </p:pic>
      <p:sp>
        <p:nvSpPr>
          <p:cNvPr id="12" name="Textfeld 5"/>
          <p:cNvSpPr txBox="1"/>
          <p:nvPr/>
        </p:nvSpPr>
        <p:spPr>
          <a:xfrm>
            <a:off x="11491274" y="630000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14</a:t>
            </a:fld>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2498895" y="5228134"/>
            <a:ext cx="9576769"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Watch out, in the frame of Hardy-Weinberg, we use the capital letter </a:t>
            </a:r>
            <a:r>
              <a:rPr lang="en-GB" dirty="0">
                <a:solidFill>
                  <a:srgbClr val="0000FF"/>
                </a:solidFill>
                <a:latin typeface="Arial" panose="020B0604020202020204" pitchFamily="34" charset="0"/>
                <a:cs typeface="Arial" panose="020B0604020202020204" pitchFamily="34" charset="0"/>
              </a:rPr>
              <a:t>P</a:t>
            </a:r>
            <a:r>
              <a:rPr lang="en-GB" dirty="0">
                <a:solidFill>
                  <a:schemeClr val="tx1">
                    <a:lumMod val="50000"/>
                    <a:lumOff val="50000"/>
                  </a:schemeClr>
                </a:solidFill>
                <a:latin typeface="Arial" panose="020B0604020202020204" pitchFamily="34" charset="0"/>
                <a:cs typeface="Arial" panose="020B0604020202020204" pitchFamily="34" charset="0"/>
              </a:rPr>
              <a:t> to denote the genotype frequency of A1A1, even if ‚somewhere else‘ it is used for something else. And, as we are at it, </a:t>
            </a:r>
            <a:r>
              <a:rPr lang="en-GB" dirty="0">
                <a:solidFill>
                  <a:srgbClr val="0000FF"/>
                </a:solidFill>
                <a:latin typeface="Arial" panose="020B0604020202020204" pitchFamily="34" charset="0"/>
                <a:cs typeface="Arial" panose="020B0604020202020204" pitchFamily="34" charset="0"/>
              </a:rPr>
              <a:t>H</a:t>
            </a:r>
            <a:r>
              <a:rPr lang="en-GB" dirty="0">
                <a:solidFill>
                  <a:schemeClr val="tx1">
                    <a:lumMod val="50000"/>
                    <a:lumOff val="50000"/>
                  </a:schemeClr>
                </a:solidFill>
                <a:latin typeface="Arial" panose="020B0604020202020204" pitchFamily="34" charset="0"/>
                <a:cs typeface="Arial" panose="020B0604020202020204" pitchFamily="34" charset="0"/>
              </a:rPr>
              <a:t> is the frequency of A1A2 and </a:t>
            </a:r>
            <a:r>
              <a:rPr lang="en-GB" dirty="0">
                <a:solidFill>
                  <a:srgbClr val="0000FF"/>
                </a:solidFill>
                <a:latin typeface="Arial" panose="020B0604020202020204" pitchFamily="34" charset="0"/>
                <a:cs typeface="Arial" panose="020B0604020202020204" pitchFamily="34" charset="0"/>
              </a:rPr>
              <a:t>Q</a:t>
            </a:r>
            <a:r>
              <a:rPr lang="en-GB" dirty="0">
                <a:solidFill>
                  <a:schemeClr val="tx1">
                    <a:lumMod val="50000"/>
                    <a:lumOff val="50000"/>
                  </a:schemeClr>
                </a:solidFill>
                <a:latin typeface="Arial" panose="020B0604020202020204" pitchFamily="34" charset="0"/>
                <a:cs typeface="Arial" panose="020B0604020202020204" pitchFamily="34" charset="0"/>
              </a:rPr>
              <a:t> tells the frequency of A2A2. You saw it.</a:t>
            </a:r>
          </a:p>
        </p:txBody>
      </p:sp>
    </p:spTree>
    <p:extLst>
      <p:ext uri="{BB962C8B-B14F-4D97-AF65-F5344CB8AC3E}">
        <p14:creationId xmlns:p14="http://schemas.microsoft.com/office/powerpoint/2010/main" val="310072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354442"/>
              </p:ext>
            </p:extLst>
          </p:nvPr>
        </p:nvGraphicFramePr>
        <p:xfrm>
          <a:off x="92048" y="607844"/>
          <a:ext cx="3240000" cy="32400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72850708"/>
                    </a:ext>
                  </a:extLst>
                </a:gridCol>
                <a:gridCol w="1080000">
                  <a:extLst>
                    <a:ext uri="{9D8B030D-6E8A-4147-A177-3AD203B41FA5}">
                      <a16:colId xmlns:a16="http://schemas.microsoft.com/office/drawing/2014/main" val="4048525312"/>
                    </a:ext>
                  </a:extLst>
                </a:gridCol>
                <a:gridCol w="1080000">
                  <a:extLst>
                    <a:ext uri="{9D8B030D-6E8A-4147-A177-3AD203B41FA5}">
                      <a16:colId xmlns:a16="http://schemas.microsoft.com/office/drawing/2014/main" val="505839146"/>
                    </a:ext>
                  </a:extLst>
                </a:gridCol>
              </a:tblGrid>
              <a:tr h="1080000">
                <a:tc>
                  <a:txBody>
                    <a:bodyPr/>
                    <a:lstStyle/>
                    <a:p>
                      <a:pPr algn="ctr">
                        <a:lnSpc>
                          <a:spcPct val="115000"/>
                        </a:lnSpc>
                        <a:spcAft>
                          <a:spcPts val="0"/>
                        </a:spcAft>
                      </a:pPr>
                      <a:r>
                        <a:rPr lang="de-DE" sz="2400" dirty="0">
                          <a:solidFill>
                            <a:schemeClr val="tx1"/>
                          </a:solidFill>
                          <a:effectLst/>
                        </a:rPr>
                        <a:t> </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b="0" dirty="0">
                          <a:solidFill>
                            <a:srgbClr val="0000FF"/>
                          </a:solidFill>
                          <a:effectLst/>
                          <a:latin typeface="Arial" panose="020B0604020202020204" pitchFamily="34" charset="0"/>
                          <a:cs typeface="Arial" panose="020B0604020202020204" pitchFamily="34" charset="0"/>
                        </a:rPr>
                        <a:t>p(A</a:t>
                      </a:r>
                      <a:r>
                        <a:rPr lang="de-DE" sz="2400" b="0" baseline="-25000" dirty="0">
                          <a:solidFill>
                            <a:srgbClr val="0000FF"/>
                          </a:solidFill>
                          <a:effectLst/>
                          <a:latin typeface="Arial" panose="020B0604020202020204" pitchFamily="34" charset="0"/>
                          <a:cs typeface="Arial" panose="020B0604020202020204" pitchFamily="34" charset="0"/>
                        </a:rPr>
                        <a:t>1</a:t>
                      </a:r>
                      <a:r>
                        <a:rPr lang="de-DE" sz="2400" b="0" dirty="0">
                          <a:solidFill>
                            <a:srgbClr val="0000FF"/>
                          </a:solidFill>
                          <a:effectLst/>
                          <a:latin typeface="Arial" panose="020B0604020202020204" pitchFamily="34" charset="0"/>
                          <a:cs typeface="Arial" panose="020B0604020202020204" pitchFamily="34" charset="0"/>
                        </a:rPr>
                        <a:t>)</a:t>
                      </a:r>
                      <a:r>
                        <a:rPr lang="de-DE" sz="1100" b="0" dirty="0">
                          <a:solidFill>
                            <a:srgbClr val="0000FF"/>
                          </a:solidFill>
                          <a:effectLst/>
                          <a:latin typeface="Arial" panose="020B0604020202020204" pitchFamily="34" charset="0"/>
                          <a:cs typeface="Arial" panose="020B0604020202020204" pitchFamily="34" charset="0"/>
                        </a:rPr>
                        <a:t> </a:t>
                      </a:r>
                      <a:r>
                        <a:rPr lang="de-DE" sz="2400" b="0" kern="1200" dirty="0">
                          <a:solidFill>
                            <a:srgbClr val="0000FF"/>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b="0" dirty="0">
                          <a:solidFill>
                            <a:srgbClr val="0000FF"/>
                          </a:solidFill>
                          <a:effectLst/>
                          <a:latin typeface="Arial" panose="020B0604020202020204" pitchFamily="34" charset="0"/>
                          <a:cs typeface="Arial" panose="020B0604020202020204" pitchFamily="34" charset="0"/>
                        </a:rPr>
                        <a:t>q(A</a:t>
                      </a:r>
                      <a:r>
                        <a:rPr lang="de-DE" sz="2400" b="0" baseline="-25000" dirty="0">
                          <a:solidFill>
                            <a:srgbClr val="0000FF"/>
                          </a:solidFill>
                          <a:effectLst/>
                          <a:latin typeface="Arial" panose="020B0604020202020204" pitchFamily="34" charset="0"/>
                          <a:cs typeface="Arial" panose="020B0604020202020204" pitchFamily="34" charset="0"/>
                        </a:rPr>
                        <a:t>2</a:t>
                      </a:r>
                      <a:r>
                        <a:rPr lang="de-DE" sz="2400" b="0" dirty="0">
                          <a:solidFill>
                            <a:srgbClr val="0000FF"/>
                          </a:solidFill>
                          <a:effectLst/>
                          <a:latin typeface="Arial" panose="020B0604020202020204" pitchFamily="34" charset="0"/>
                          <a:cs typeface="Arial" panose="020B0604020202020204" pitchFamily="34" charset="0"/>
                        </a:rPr>
                        <a:t>) ♂</a:t>
                      </a:r>
                      <a:endParaRPr lang="de-DE" sz="11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6874906"/>
                  </a:ext>
                </a:extLst>
              </a:tr>
              <a:tr h="1080000">
                <a:tc>
                  <a:txBody>
                    <a:bodyPr/>
                    <a:lstStyle/>
                    <a:p>
                      <a:pPr algn="ctr">
                        <a:lnSpc>
                          <a:spcPct val="115000"/>
                        </a:lnSpc>
                        <a:spcAft>
                          <a:spcPts val="0"/>
                        </a:spcAft>
                      </a:pPr>
                      <a:r>
                        <a:rPr lang="de-DE" sz="2400" b="0" dirty="0">
                          <a:solidFill>
                            <a:schemeClr val="tx1"/>
                          </a:solidFill>
                          <a:effectLst/>
                          <a:latin typeface="Arial" panose="020B0604020202020204" pitchFamily="34" charset="0"/>
                          <a:cs typeface="Arial" panose="020B0604020202020204" pitchFamily="34" charset="0"/>
                        </a:rPr>
                        <a:t>p(A</a:t>
                      </a:r>
                      <a:r>
                        <a:rPr lang="de-DE" sz="2400" b="0" baseline="-25000" dirty="0">
                          <a:solidFill>
                            <a:schemeClr val="tx1"/>
                          </a:solidFill>
                          <a:effectLst/>
                          <a:latin typeface="Arial" panose="020B0604020202020204" pitchFamily="34" charset="0"/>
                          <a:cs typeface="Arial" panose="020B0604020202020204" pitchFamily="34" charset="0"/>
                        </a:rPr>
                        <a:t>1</a:t>
                      </a:r>
                      <a:r>
                        <a:rPr lang="de-DE" sz="2400" b="0" dirty="0">
                          <a:solidFill>
                            <a:schemeClr val="tx1"/>
                          </a:solidFill>
                          <a:effectLst/>
                          <a:latin typeface="Arial" panose="020B0604020202020204" pitchFamily="34" charset="0"/>
                          <a:cs typeface="Arial" panose="020B0604020202020204" pitchFamily="34" charset="0"/>
                        </a:rPr>
                        <a:t>) ♀</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de-DE"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1" baseline="-25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de-DE" sz="1100" b="1" dirty="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de-DE" sz="2400" dirty="0">
                          <a:solidFill>
                            <a:schemeClr val="tx1"/>
                          </a:solidFill>
                          <a:effectLst/>
                          <a:latin typeface="Arial" panose="020B0604020202020204" pitchFamily="34" charset="0"/>
                          <a:cs typeface="Arial" panose="020B0604020202020204" pitchFamily="34" charset="0"/>
                        </a:rPr>
                        <a:t>A</a:t>
                      </a:r>
                      <a:r>
                        <a:rPr lang="de-DE" sz="2400" baseline="-25000" dirty="0">
                          <a:solidFill>
                            <a:schemeClr val="tx1"/>
                          </a:solidFill>
                          <a:effectLst/>
                          <a:latin typeface="Arial" panose="020B0604020202020204" pitchFamily="34" charset="0"/>
                          <a:cs typeface="Arial" panose="020B0604020202020204" pitchFamily="34" charset="0"/>
                        </a:rPr>
                        <a:t>1</a:t>
                      </a:r>
                      <a:r>
                        <a:rPr lang="de-DE" sz="2400" b="1" dirty="0">
                          <a:solidFill>
                            <a:srgbClr val="0000FF"/>
                          </a:solidFill>
                          <a:effectLst/>
                          <a:latin typeface="Arial" panose="020B0604020202020204" pitchFamily="34" charset="0"/>
                          <a:cs typeface="Arial" panose="020B0604020202020204" pitchFamily="34" charset="0"/>
                        </a:rPr>
                        <a:t>A</a:t>
                      </a:r>
                      <a:r>
                        <a:rPr lang="de-DE" sz="2400" b="1" baseline="-25000" dirty="0">
                          <a:solidFill>
                            <a:srgbClr val="0000FF"/>
                          </a:solidFill>
                          <a:effectLst/>
                          <a:latin typeface="Arial" panose="020B0604020202020204" pitchFamily="34" charset="0"/>
                          <a:cs typeface="Arial" panose="020B0604020202020204" pitchFamily="34" charset="0"/>
                        </a:rPr>
                        <a:t>2</a:t>
                      </a:r>
                      <a:endParaRPr lang="de-DE" sz="11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435041"/>
                  </a:ext>
                </a:extLst>
              </a:tr>
              <a:tr h="1080000">
                <a:tc>
                  <a:txBody>
                    <a:bodyPr/>
                    <a:lstStyle/>
                    <a:p>
                      <a:pPr algn="ctr">
                        <a:lnSpc>
                          <a:spcPct val="115000"/>
                        </a:lnSpc>
                        <a:spcAft>
                          <a:spcPts val="0"/>
                        </a:spcAft>
                      </a:pPr>
                      <a:r>
                        <a:rPr lang="de-DE" sz="2400" b="0" dirty="0">
                          <a:solidFill>
                            <a:schemeClr val="tx1"/>
                          </a:solidFill>
                          <a:effectLst/>
                          <a:latin typeface="Arial" panose="020B0604020202020204" pitchFamily="34" charset="0"/>
                          <a:cs typeface="Arial" panose="020B0604020202020204" pitchFamily="34" charset="0"/>
                        </a:rPr>
                        <a:t>q(A</a:t>
                      </a:r>
                      <a:r>
                        <a:rPr lang="de-DE" sz="2400" b="0" baseline="-25000" dirty="0">
                          <a:solidFill>
                            <a:schemeClr val="tx1"/>
                          </a:solidFill>
                          <a:effectLst/>
                          <a:latin typeface="Arial" panose="020B0604020202020204" pitchFamily="34" charset="0"/>
                          <a:cs typeface="Arial" panose="020B0604020202020204" pitchFamily="34" charset="0"/>
                        </a:rPr>
                        <a:t>2</a:t>
                      </a:r>
                      <a:r>
                        <a:rPr lang="de-DE" sz="2400" b="0" dirty="0">
                          <a:solidFill>
                            <a:schemeClr val="tx1"/>
                          </a:solidFill>
                          <a:effectLst/>
                          <a:latin typeface="Arial" panose="020B0604020202020204" pitchFamily="34" charset="0"/>
                          <a:cs typeface="Arial" panose="020B0604020202020204" pitchFamily="34" charset="0"/>
                        </a:rPr>
                        <a:t>) ♀</a:t>
                      </a:r>
                      <a:endParaRPr lang="de-DE"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latin typeface="Arial" panose="020B0604020202020204" pitchFamily="34" charset="0"/>
                          <a:cs typeface="Arial" panose="020B0604020202020204" pitchFamily="34" charset="0"/>
                        </a:rPr>
                        <a:t>A</a:t>
                      </a:r>
                      <a:r>
                        <a:rPr lang="de-DE" sz="2400" baseline="-25000" dirty="0">
                          <a:solidFill>
                            <a:schemeClr val="tx1"/>
                          </a:solidFill>
                          <a:effectLst/>
                          <a:latin typeface="Arial" panose="020B0604020202020204" pitchFamily="34" charset="0"/>
                          <a:cs typeface="Arial" panose="020B0604020202020204" pitchFamily="34" charset="0"/>
                        </a:rPr>
                        <a:t>2</a:t>
                      </a:r>
                      <a:r>
                        <a:rPr lang="de-DE" sz="2400" b="1" dirty="0">
                          <a:solidFill>
                            <a:srgbClr val="0000FF"/>
                          </a:solidFill>
                          <a:effectLst/>
                          <a:latin typeface="Arial" panose="020B0604020202020204" pitchFamily="34" charset="0"/>
                          <a:cs typeface="Arial" panose="020B0604020202020204" pitchFamily="34" charset="0"/>
                        </a:rPr>
                        <a:t>A</a:t>
                      </a:r>
                      <a:r>
                        <a:rPr lang="de-DE" sz="2400" b="1" baseline="-25000" dirty="0">
                          <a:solidFill>
                            <a:srgbClr val="0000FF"/>
                          </a:solidFill>
                          <a:effectLst/>
                          <a:latin typeface="Arial" panose="020B0604020202020204" pitchFamily="34" charset="0"/>
                          <a:cs typeface="Arial" panose="020B0604020202020204" pitchFamily="34" charset="0"/>
                        </a:rPr>
                        <a:t>1</a:t>
                      </a:r>
                      <a:endParaRPr lang="de-DE" sz="11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de-DE" sz="2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aseline="-25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de-DE"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de-DE" sz="2400" b="1" baseline="-25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de-DE" sz="1100" b="1" dirty="0">
                        <a:solidFill>
                          <a:srgbClr val="0000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3410344"/>
                  </a:ext>
                </a:extLst>
              </a:tr>
            </a:tbl>
          </a:graphicData>
        </a:graphic>
      </p:graphicFrame>
      <p:sp>
        <p:nvSpPr>
          <p:cNvPr id="6" name="TextBox 5"/>
          <p:cNvSpPr txBox="1"/>
          <p:nvPr/>
        </p:nvSpPr>
        <p:spPr>
          <a:xfrm>
            <a:off x="129729" y="1077910"/>
            <a:ext cx="315533" cy="584775"/>
          </a:xfrm>
          <a:prstGeom prst="rect">
            <a:avLst/>
          </a:prstGeom>
          <a:solidFill>
            <a:schemeClr val="bg1"/>
          </a:solidFill>
        </p:spPr>
        <p:txBody>
          <a:bodyPr wrap="square" rtlCol="0">
            <a:spAutoFit/>
          </a:bodyPr>
          <a:lstStyle/>
          <a:p>
            <a:r>
              <a:rPr lang="de-DE" sz="32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TextBox 6"/>
          <p:cNvSpPr txBox="1"/>
          <p:nvPr/>
        </p:nvSpPr>
        <p:spPr>
          <a:xfrm>
            <a:off x="663279" y="641799"/>
            <a:ext cx="471015" cy="584775"/>
          </a:xfrm>
          <a:prstGeom prst="rect">
            <a:avLst/>
          </a:prstGeom>
          <a:solidFill>
            <a:schemeClr val="bg1"/>
          </a:solidFill>
        </p:spPr>
        <p:txBody>
          <a:bodyPr wrap="square" rtlCol="0">
            <a:spAutoFit/>
          </a:bodyPr>
          <a:lstStyle/>
          <a:p>
            <a:r>
              <a:rPr lang="de-DE" sz="32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5" name="Straight Connector 4"/>
          <p:cNvCxnSpPr/>
          <p:nvPr/>
        </p:nvCxnSpPr>
        <p:spPr>
          <a:xfrm>
            <a:off x="92048" y="607853"/>
            <a:ext cx="1092814" cy="1085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326"/>
          <p:cNvSpPr txBox="1"/>
          <p:nvPr/>
        </p:nvSpPr>
        <p:spPr>
          <a:xfrm>
            <a:off x="2405" y="49360"/>
            <a:ext cx="12073259"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Rational of HWE: “p² + 2pq + q²”</a:t>
            </a:r>
          </a:p>
        </p:txBody>
      </p:sp>
      <p:sp>
        <p:nvSpPr>
          <p:cNvPr id="17" name="Textfeld 3"/>
          <p:cNvSpPr txBox="1"/>
          <p:nvPr/>
        </p:nvSpPr>
        <p:spPr>
          <a:xfrm>
            <a:off x="3369729" y="689928"/>
            <a:ext cx="8705935" cy="31393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genotypes is specified as P(A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 CAPITAL letter P</a:t>
            </a:r>
          </a:p>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genotypes is specified as Q(A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CAPITAL letter Q</a:t>
            </a:r>
          </a:p>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genotypes is specified as H(A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a:t>
            </a:r>
            <a:r>
              <a:rPr lang="en-GB" i="1" dirty="0" err="1">
                <a:latin typeface="Arial" panose="020B0604020202020204" pitchFamily="34" charset="0"/>
                <a:cs typeface="Arial" panose="020B0604020202020204" pitchFamily="34" charset="0"/>
              </a:rPr>
              <a:t>dito</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Allele (or gamete) frequencies are specified with lower-case letters, p or q.</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assume the allele frequencies in the female gametes to be just the same as in the male gametes (‘normally’ this is a reasonable assumption).</a:t>
            </a:r>
          </a:p>
          <a:p>
            <a:r>
              <a:rPr lang="en-GB" dirty="0">
                <a:latin typeface="Arial" panose="020B0604020202020204" pitchFamily="34" charset="0"/>
                <a:cs typeface="Arial" panose="020B0604020202020204" pitchFamily="34" charset="0"/>
              </a:rPr>
              <a:t>We assume that the effect of an allele on phenotype is not depending on whether it was inherited to offspring via mother or via father ( ... reasonable assumption; check what “imprinting” may mean).</a:t>
            </a:r>
          </a:p>
        </p:txBody>
      </p:sp>
      <p:sp>
        <p:nvSpPr>
          <p:cNvPr id="18" name="Textfeld 3"/>
          <p:cNvSpPr txBox="1"/>
          <p:nvPr/>
        </p:nvSpPr>
        <p:spPr>
          <a:xfrm>
            <a:off x="92048" y="3881790"/>
            <a:ext cx="11983616" cy="292387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b="1" dirty="0">
                <a:solidFill>
                  <a:srgbClr val="0000FF"/>
                </a:solidFill>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 okay, ‘if’) </a:t>
            </a:r>
            <a:r>
              <a:rPr lang="en-GB" sz="2400" b="1" dirty="0">
                <a:solidFill>
                  <a:srgbClr val="0000FF"/>
                </a:solidFill>
                <a:latin typeface="Arial" panose="020B0604020202020204" pitchFamily="34" charset="0"/>
                <a:cs typeface="Arial" panose="020B0604020202020204" pitchFamily="34" charset="0"/>
              </a:rPr>
              <a:t>the female and the male gametes mate at random  ... then the probability of 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-egg cells that mate with 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-sperm cells (pollen grains) and ‘make’ (A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 offspring p(A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 </a:t>
            </a:r>
            <a:r>
              <a:rPr lang="en-GB" sz="2400" b="1"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GB" sz="2400" b="1" dirty="0">
                <a:solidFill>
                  <a:srgbClr val="0000FF"/>
                </a:solidFill>
                <a:latin typeface="Arial" panose="020B0604020202020204" pitchFamily="34" charset="0"/>
                <a:cs typeface="Arial" panose="020B0604020202020204" pitchFamily="34" charset="0"/>
              </a:rPr>
              <a:t> p(A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 = P(A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A</a:t>
            </a:r>
            <a:r>
              <a:rPr lang="en-GB" sz="2400" b="1" baseline="-25000" dirty="0">
                <a:solidFill>
                  <a:srgbClr val="0000FF"/>
                </a:solidFill>
                <a:latin typeface="Arial" panose="020B0604020202020204" pitchFamily="34" charset="0"/>
                <a:cs typeface="Arial" panose="020B0604020202020204" pitchFamily="34" charset="0"/>
              </a:rPr>
              <a:t>1</a:t>
            </a:r>
            <a:r>
              <a:rPr lang="en-GB" sz="2400" b="1" dirty="0">
                <a:solidFill>
                  <a:srgbClr val="0000FF"/>
                </a:solidFill>
                <a:latin typeface="Arial" panose="020B0604020202020204" pitchFamily="34" charset="0"/>
                <a:cs typeface="Arial" panose="020B0604020202020204" pitchFamily="34" charset="0"/>
              </a:rPr>
              <a:t>)  = p².</a:t>
            </a:r>
            <a:r>
              <a:rPr lang="en-GB" sz="800" b="1" dirty="0">
                <a:solidFill>
                  <a:srgbClr val="0000FF"/>
                </a:solidFill>
                <a:latin typeface="Arial" panose="020B0604020202020204" pitchFamily="34" charset="0"/>
                <a:cs typeface="Arial" panose="020B0604020202020204" pitchFamily="34" charset="0"/>
              </a:rPr>
              <a:t>                                 </a:t>
            </a:r>
            <a:r>
              <a:rPr lang="en-GB"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►P=p²</a:t>
            </a:r>
          </a:p>
          <a:p>
            <a:r>
              <a:rPr lang="en-GB" dirty="0">
                <a:solidFill>
                  <a:schemeClr val="tx1">
                    <a:lumMod val="50000"/>
                    <a:lumOff val="50000"/>
                  </a:schemeClr>
                </a:solidFill>
                <a:latin typeface="Arial" panose="020B0604020202020204" pitchFamily="34" charset="0"/>
                <a:cs typeface="Arial" panose="020B0604020202020204" pitchFamily="34" charset="0"/>
              </a:rPr>
              <a:t>I tend to think ‘probability’ and ‘frequency’ as synonymous</a:t>
            </a:r>
            <a:r>
              <a:rPr lang="en-GB" b="1" dirty="0">
                <a:solidFill>
                  <a:srgbClr val="0000FF"/>
                </a:solidFill>
                <a:latin typeface="Arial" panose="020B0604020202020204" pitchFamily="34" charset="0"/>
                <a:cs typeface="Arial" panose="020B0604020202020204" pitchFamily="34" charset="0"/>
              </a:rPr>
              <a:t>*</a:t>
            </a:r>
            <a:r>
              <a:rPr lang="en-GB" dirty="0">
                <a:solidFill>
                  <a:schemeClr val="tx1">
                    <a:lumMod val="50000"/>
                    <a:lumOff val="50000"/>
                  </a:schemeClr>
                </a:solidFill>
                <a:latin typeface="Arial" panose="020B0604020202020204" pitchFamily="34" charset="0"/>
                <a:cs typeface="Arial" panose="020B0604020202020204" pitchFamily="34" charset="0"/>
              </a:rPr>
              <a:t>; this is Agriculture, not Mathematics </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a:t>
            </a:r>
            <a:endParaRPr lang="en-GB" sz="1000"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endParaRPr>
          </a:p>
          <a:p>
            <a:endParaRPr lang="en-GB" sz="1000" dirty="0">
              <a:solidFill>
                <a:schemeClr val="tx1">
                  <a:lumMod val="50000"/>
                  <a:lumOff val="50000"/>
                </a:schemeClr>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Take p(A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 0.64. Then the</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64% of the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egg cells mate (either) with the</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64%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pollen grains or with the</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(100-64=) 36% of 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pollen. P(A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 0.64 </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 0.64 = 0.41 (honestly, 0.4096).</a:t>
            </a:r>
            <a:endParaRPr lang="en-GB" baseline="-25000" dirty="0">
              <a:latin typeface="Arial" panose="020B0604020202020204" pitchFamily="34" charset="0"/>
              <a:cs typeface="Arial" panose="020B0604020202020204" pitchFamily="34" charset="0"/>
            </a:endParaRPr>
          </a:p>
          <a:p>
            <a:endParaRPr lang="en-GB" baseline="-25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frequency of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is of course 2</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pq=H.  And Q = q², anyway clear ☺.  And P+H+Q=p²+2pq+q²=1=100%.</a:t>
            </a:r>
          </a:p>
          <a:p>
            <a:r>
              <a:rPr lang="en-GB" dirty="0">
                <a:solidFill>
                  <a:schemeClr val="tx1">
                    <a:lumMod val="50000"/>
                    <a:lumOff val="50000"/>
                  </a:schemeClr>
                </a:solidFill>
                <a:latin typeface="Arial" panose="020B0604020202020204" pitchFamily="34" charset="0"/>
                <a:cs typeface="Arial" panose="020B0604020202020204" pitchFamily="34" charset="0"/>
              </a:rPr>
              <a:t>*(well: a random hence representative sample of them</a:t>
            </a:r>
            <a:r>
              <a:rPr lang="en-GB"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2"/>
          <a:stretch>
            <a:fillRect/>
          </a:stretch>
        </p:blipFill>
        <p:spPr>
          <a:xfrm>
            <a:off x="11570198" y="3972396"/>
            <a:ext cx="417976" cy="417976"/>
          </a:xfrm>
          <a:prstGeom prst="rect">
            <a:avLst/>
          </a:prstGeom>
        </p:spPr>
      </p:pic>
      <p:sp>
        <p:nvSpPr>
          <p:cNvPr id="11" name="Right Triangle 10"/>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5"/>
          <p:cNvSpPr txBox="1"/>
          <p:nvPr/>
        </p:nvSpPr>
        <p:spPr>
          <a:xfrm>
            <a:off x="11472705" y="22602"/>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15</a:t>
            </a:fld>
            <a:endParaRPr lang="en-GB" sz="2400" dirty="0">
              <a:latin typeface="Arial" panose="020B0604020202020204" pitchFamily="34" charset="0"/>
              <a:cs typeface="Arial" panose="020B0604020202020204" pitchFamily="34" charset="0"/>
            </a:endParaRPr>
          </a:p>
        </p:txBody>
      </p:sp>
      <p:sp>
        <p:nvSpPr>
          <p:cNvPr id="2" name="TextBox 1"/>
          <p:cNvSpPr txBox="1"/>
          <p:nvPr/>
        </p:nvSpPr>
        <p:spPr>
          <a:xfrm>
            <a:off x="9353404" y="3630623"/>
            <a:ext cx="2722260"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b="1" dirty="0">
                <a:solidFill>
                  <a:srgbClr val="0000FF"/>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https://s.gwdg.de/jjntF8</a:t>
            </a:r>
            <a:endParaRPr lang="en-GB" dirty="0"/>
          </a:p>
        </p:txBody>
      </p:sp>
    </p:spTree>
    <p:extLst>
      <p:ext uri="{BB962C8B-B14F-4D97-AF65-F5344CB8AC3E}">
        <p14:creationId xmlns:p14="http://schemas.microsoft.com/office/powerpoint/2010/main" val="156955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326"/>
          <p:cNvSpPr txBox="1"/>
          <p:nvPr/>
        </p:nvSpPr>
        <p:spPr>
          <a:xfrm>
            <a:off x="0" y="3151447"/>
            <a:ext cx="12073259" cy="5847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That was it  … all else is derived from this, just bells and whistles … </a:t>
            </a:r>
            <a:r>
              <a:rPr lang="en-GB" sz="3200" dirty="0"/>
              <a:t>🕭</a:t>
            </a:r>
            <a:endParaRPr lang="en-GB"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712880" y="3228822"/>
            <a:ext cx="583575" cy="416660"/>
          </a:xfrm>
          <a:prstGeom prst="rect">
            <a:avLst/>
          </a:prstGeom>
        </p:spPr>
      </p:pic>
      <p:sp>
        <p:nvSpPr>
          <p:cNvPr id="4" name="Textfeld 5"/>
          <p:cNvSpPr txBox="1"/>
          <p:nvPr/>
        </p:nvSpPr>
        <p:spPr>
          <a:xfrm>
            <a:off x="11491274" y="6300000"/>
            <a:ext cx="612961"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16</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0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485034" y="6300000"/>
            <a:ext cx="619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17</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032236"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From here you may go to UNBLAB-PopGen_Ch-2[HWE II]</a:t>
            </a:r>
          </a:p>
        </p:txBody>
      </p:sp>
    </p:spTree>
    <p:extLst>
      <p:ext uri="{BB962C8B-B14F-4D97-AF65-F5344CB8AC3E}">
        <p14:creationId xmlns:p14="http://schemas.microsoft.com/office/powerpoint/2010/main" val="425414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2000" y="36000"/>
            <a:ext cx="12026833" cy="440120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en-GB" altLang="de-DE" sz="3200" dirty="0">
                <a:latin typeface="Arial" panose="020B0604020202020204" pitchFamily="34" charset="0"/>
                <a:cs typeface="Arial" panose="020B0604020202020204" pitchFamily="34" charset="0"/>
              </a:rPr>
              <a:t>Sequential Number: #2 </a:t>
            </a:r>
            <a:br>
              <a:rPr lang="en-GB" altLang="de-DE" sz="3200" dirty="0">
                <a:latin typeface="Arial" panose="020B0604020202020204" pitchFamily="34" charset="0"/>
                <a:cs typeface="Arial" panose="020B0604020202020204" pitchFamily="34" charset="0"/>
              </a:rPr>
            </a:b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UNPLAB-PopGen_Ch-1[HWE I]</a:t>
            </a:r>
            <a:endParaRPr lang="en-GB"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altLang="de-DE" dirty="0">
              <a:latin typeface="Arial" panose="020B0604020202020204" pitchFamily="34" charset="0"/>
              <a:cs typeface="Arial" panose="020B0604020202020204" pitchFamily="34" charset="0"/>
            </a:endParaRPr>
          </a:p>
          <a:p>
            <a:r>
              <a:rPr lang="en-GB" altLang="de-DE" dirty="0">
                <a:latin typeface="Arial" panose="020B0604020202020204" pitchFamily="34" charset="0"/>
                <a:cs typeface="Arial" panose="020B0604020202020204" pitchFamily="34" charset="0"/>
              </a:rPr>
              <a:t>I am Wolfgang Link. From 1995 on for several decades I taught Plant Breeding at Georg-August University Göttingen, Germany (ww.uni-goettingen.de/de/48115.html). UNPLAB means ‘Understand Plant Breeding’. If you find mistakes (you will, although I tried hard to avoid them), please tell me so. I you find this </a:t>
            </a:r>
            <a:r>
              <a:rPr lang="en-GB" altLang="de-DE" dirty="0" err="1">
                <a:latin typeface="Arial" panose="020B0604020202020204" pitchFamily="34" charset="0"/>
                <a:cs typeface="Arial" panose="020B0604020202020204" pitchFamily="34" charset="0"/>
              </a:rPr>
              <a:t>œuvre</a:t>
            </a:r>
            <a:r>
              <a:rPr lang="en-GB" altLang="de-DE" dirty="0">
                <a:latin typeface="Arial" panose="020B0604020202020204" pitchFamily="34" charset="0"/>
                <a:cs typeface="Arial" panose="020B0604020202020204" pitchFamily="34" charset="0"/>
              </a:rPr>
              <a:t> useful, tell others to use it as well. I personally am completely in favour of this material being free for use in whatever way, but everyone must know for themselves how to deal with copyright and the like. I have tried hard to quote everything correctly, but of course a 100% guarantee is literally impossible. I have no financial intentions or dependencies or anything like that, I was and am completely free in what I write. Anyone who is toying with the idea of harming me with or because of this work should put these thoughts away. I am not prepared for trouble in my advanced age</a:t>
            </a:r>
          </a:p>
          <a:p>
            <a:endParaRPr lang="en-GB" altLang="de-DE" dirty="0">
              <a:latin typeface="Arial" panose="020B0604020202020204" pitchFamily="34" charset="0"/>
              <a:cs typeface="Arial" panose="020B0604020202020204" pitchFamily="34" charset="0"/>
            </a:endParaRPr>
          </a:p>
          <a:p>
            <a:r>
              <a:rPr lang="en-GB" altLang="de-DE" dirty="0">
                <a:latin typeface="Arial" panose="020B0604020202020204" pitchFamily="34" charset="0"/>
                <a:cs typeface="Arial" panose="020B0604020202020204" pitchFamily="34" charset="0"/>
              </a:rPr>
              <a:t>I have gladly and with commitment put the sum and essence of my teaching into this form; to make the field of Plant Breeding accessible to learners and experts – yet in my own way. I hope it helps; one or the other.</a:t>
            </a:r>
          </a:p>
        </p:txBody>
      </p:sp>
      <p:sp>
        <p:nvSpPr>
          <p:cNvPr id="4" name="Textfeld 5"/>
          <p:cNvSpPr txBox="1"/>
          <p:nvPr/>
        </p:nvSpPr>
        <p:spPr>
          <a:xfrm>
            <a:off x="11630100" y="6346567"/>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2</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3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3</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038875" cy="34163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Keywords of this chapter: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Population. Genotype frequency. Gamete frequency. Allele frequency. Random mating. Hardy-Weinberg-Equilibrium (HWE).</a:t>
            </a:r>
          </a:p>
          <a:p>
            <a:r>
              <a:rPr lang="en-GB" dirty="0">
                <a:solidFill>
                  <a:schemeClr val="tx1">
                    <a:lumMod val="50000"/>
                    <a:lumOff val="50000"/>
                  </a:schemeClr>
                </a:solidFill>
                <a:latin typeface="Arial" panose="020B0604020202020204" pitchFamily="34" charset="0"/>
                <a:cs typeface="Arial" panose="020B0604020202020204" pitchFamily="34" charset="0"/>
              </a:rPr>
              <a:t>No Selection no Mutation no Migration no Random Drift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Important Algebra of this chapter: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p² + 2pq + q²; 	 P=p²; H=2pq; Q=q².  	This is the ‘Algebra’ of Hardy-Weinberg</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chapter is the entrance into Population Genetics. </a:t>
            </a:r>
          </a:p>
        </p:txBody>
      </p:sp>
    </p:spTree>
    <p:extLst>
      <p:ext uri="{BB962C8B-B14F-4D97-AF65-F5344CB8AC3E}">
        <p14:creationId xmlns:p14="http://schemas.microsoft.com/office/powerpoint/2010/main" val="26683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2"/>
              <p:cNvSpPr txBox="1">
                <a:spLocks noChangeArrowheads="1"/>
              </p:cNvSpPr>
              <p:nvPr/>
            </p:nvSpPr>
            <p:spPr bwMode="auto">
              <a:xfrm>
                <a:off x="5528120" y="780962"/>
                <a:ext cx="6576115" cy="2888419"/>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Yet, any population can be characterized by </a:t>
                </a:r>
                <a:br>
                  <a:rPr lang="en-US" altLang="en-US" sz="1800" dirty="0"/>
                </a:br>
                <a:r>
                  <a:rPr lang="en-US" altLang="en-US" sz="1800" dirty="0"/>
                  <a:t>‘</a:t>
                </a:r>
                <a:r>
                  <a:rPr lang="en-US" altLang="en-US" sz="1800" dirty="0">
                    <a:solidFill>
                      <a:srgbClr val="0000FF"/>
                    </a:solidFill>
                  </a:rPr>
                  <a:t>Population Genetic’ parameters</a:t>
                </a:r>
                <a:r>
                  <a:rPr lang="en-US" altLang="en-US" sz="1800" dirty="0"/>
                  <a:t>.</a:t>
                </a:r>
              </a:p>
              <a:p>
                <a:pPr eaLnBrk="1" hangingPunct="1">
                  <a:spcBef>
                    <a:spcPct val="0"/>
                  </a:spcBef>
                  <a:buFontTx/>
                  <a:buNone/>
                </a:pPr>
                <a:endParaRPr lang="en-US" altLang="en-US" sz="1800" dirty="0"/>
              </a:p>
              <a:p>
                <a:pPr eaLnBrk="1" hangingPunct="1">
                  <a:spcBef>
                    <a:spcPct val="0"/>
                  </a:spcBef>
                  <a:buFontTx/>
                  <a:buNone/>
                </a:pPr>
                <a:r>
                  <a:rPr lang="en-US" altLang="en-US" sz="1800" dirty="0"/>
                  <a:t>Take blood type;  </a:t>
                </a:r>
                <a:r>
                  <a:rPr lang="en-US" altLang="en-US" sz="1800" b="1" dirty="0">
                    <a:solidFill>
                      <a:srgbClr val="FF0000"/>
                    </a:solidFill>
                  </a:rPr>
                  <a:t>0</a:t>
                </a:r>
                <a:r>
                  <a:rPr lang="en-US" altLang="en-US" sz="1800" dirty="0"/>
                  <a:t> </a:t>
                </a:r>
                <a:r>
                  <a:rPr lang="en-US" altLang="en-US" sz="1800" dirty="0">
                    <a:solidFill>
                      <a:schemeClr val="tx1">
                        <a:lumMod val="50000"/>
                        <a:lumOff val="50000"/>
                      </a:schemeClr>
                    </a:solidFill>
                  </a:rPr>
                  <a:t>vs. A vs. B vs. AB</a:t>
                </a:r>
                <a:r>
                  <a:rPr lang="en-US" altLang="en-US" sz="1800" dirty="0"/>
                  <a:t>. </a:t>
                </a:r>
                <a:br>
                  <a:rPr lang="en-US" altLang="en-US" sz="1800" dirty="0"/>
                </a:br>
                <a:r>
                  <a:rPr lang="en-US" altLang="en-US" sz="1800" dirty="0"/>
                  <a:t>41% of people may show </a:t>
                </a:r>
                <a:r>
                  <a:rPr lang="en-US" altLang="en-US" sz="1800" dirty="0">
                    <a:solidFill>
                      <a:srgbClr val="FF0000"/>
                    </a:solidFill>
                  </a:rPr>
                  <a:t>this</a:t>
                </a:r>
                <a:r>
                  <a:rPr lang="en-US" altLang="en-US" sz="1800" dirty="0"/>
                  <a:t> blood type: </a:t>
                </a:r>
                <a:r>
                  <a:rPr lang="en-US" altLang="en-US" sz="1800" b="1" dirty="0">
                    <a:solidFill>
                      <a:srgbClr val="FF0000"/>
                    </a:solidFill>
                  </a:rPr>
                  <a:t>0</a:t>
                </a:r>
                <a:r>
                  <a:rPr lang="en-US" altLang="en-US" sz="1800" dirty="0"/>
                  <a:t> </a:t>
                </a:r>
                <a:r>
                  <a:rPr lang="en-US" altLang="en-US" sz="1800" dirty="0">
                    <a:solidFill>
                      <a:schemeClr val="bg1"/>
                    </a:solidFill>
                  </a:rPr>
                  <a:t>(e.g. Germany).</a:t>
                </a:r>
              </a:p>
              <a:p>
                <a:pPr eaLnBrk="1" hangingPunct="1">
                  <a:spcBef>
                    <a:spcPct val="0"/>
                  </a:spcBef>
                  <a:buFontTx/>
                  <a:buNone/>
                </a:pPr>
                <a:r>
                  <a:rPr lang="en-US" altLang="en-US" sz="1800" dirty="0">
                    <a:solidFill>
                      <a:schemeClr val="bg1"/>
                    </a:solidFill>
                  </a:rPr>
                  <a:t>How frequent then are the gametes that carry this gene (the sperm cells, the egg cells of that population)?</a:t>
                </a:r>
              </a:p>
              <a:p>
                <a:pPr eaLnBrk="1" hangingPunct="1">
                  <a:spcBef>
                    <a:spcPct val="0"/>
                  </a:spcBef>
                  <a:buFontTx/>
                  <a:buNone/>
                </a:pPr>
                <a:r>
                  <a:rPr lang="en-US" altLang="en-US" sz="1800" dirty="0">
                    <a:solidFill>
                      <a:schemeClr val="bg1"/>
                    </a:solidFill>
                  </a:rPr>
                  <a:t>f</a:t>
                </a:r>
                <a:endParaRPr lang="en-US" altLang="en-US" sz="1800" dirty="0"/>
              </a:p>
              <a:p>
                <a:pPr eaLnBrk="1" hangingPunct="1">
                  <a:spcBef>
                    <a:spcPct val="0"/>
                  </a:spcBef>
                  <a:buNone/>
                </a:pPr>
                <a:r>
                  <a:rPr lang="en-US" altLang="en-US" sz="1800" dirty="0"/>
                  <a:t>Algebra: </a:t>
                </a:r>
                <a14:m>
                  <m:oMath xmlns:m="http://schemas.openxmlformats.org/officeDocument/2006/math">
                    <m:rad>
                      <m:radPr>
                        <m:degHide m:val="on"/>
                        <m:ctrlPr>
                          <a:rPr lang="de-DE" sz="1800" i="1">
                            <a:latin typeface="Cambria Math" panose="02040503050406030204" pitchFamily="18" charset="0"/>
                          </a:rPr>
                        </m:ctrlPr>
                      </m:radPr>
                      <m:deg/>
                      <m:e>
                        <m:r>
                          <a:rPr lang="de-DE" sz="1800" b="0" i="1" smtClean="0">
                            <a:latin typeface="Cambria Math" panose="02040503050406030204" pitchFamily="18" charset="0"/>
                          </a:rPr>
                          <m:t>0.</m:t>
                        </m:r>
                        <m:r>
                          <a:rPr lang="de-DE" sz="1800" i="1">
                            <a:latin typeface="Cambria Math" panose="02040503050406030204" pitchFamily="18" charset="0"/>
                          </a:rPr>
                          <m:t>41</m:t>
                        </m:r>
                      </m:e>
                    </m:rad>
                  </m:oMath>
                </a14:m>
                <a:r>
                  <a:rPr lang="de-DE" sz="1800" dirty="0"/>
                  <a:t>  </a:t>
                </a:r>
                <a:r>
                  <a:rPr lang="en-US" altLang="en-US" sz="1800" dirty="0"/>
                  <a:t>≈ 0.64;  0.64² ≈ 0.41.</a:t>
                </a:r>
              </a:p>
              <a:p>
                <a:pPr eaLnBrk="1" hangingPunct="1">
                  <a:spcBef>
                    <a:spcPct val="0"/>
                  </a:spcBef>
                  <a:buNone/>
                </a:pPr>
                <a:r>
                  <a:rPr lang="en-US" altLang="en-US" sz="1800" dirty="0"/>
                  <a:t>Rational? …</a:t>
                </a:r>
              </a:p>
            </p:txBody>
          </p:sp>
        </mc:Choice>
        <mc:Fallback xmlns="">
          <p:sp>
            <p:nvSpPr>
              <p:cNvPr id="6" name="Textfeld 2"/>
              <p:cNvSpPr txBox="1">
                <a:spLocks noRot="1" noChangeAspect="1" noMove="1" noResize="1" noEditPoints="1" noAdjustHandles="1" noChangeArrowheads="1" noChangeShapeType="1" noTextEdit="1"/>
              </p:cNvSpPr>
              <p:nvPr/>
            </p:nvSpPr>
            <p:spPr bwMode="auto">
              <a:xfrm>
                <a:off x="5528120" y="780962"/>
                <a:ext cx="6576115" cy="2888419"/>
              </a:xfrm>
              <a:prstGeom prst="rect">
                <a:avLst/>
              </a:prstGeom>
              <a:blipFill>
                <a:blip r:embed="rId4"/>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 name="Textfeld 326"/>
          <p:cNvSpPr txBox="1"/>
          <p:nvPr/>
        </p:nvSpPr>
        <p:spPr>
          <a:xfrm>
            <a:off x="72000" y="49360"/>
            <a:ext cx="1203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A population of humans; people. We usually consider plants; not people</a:t>
            </a:r>
            <a:r>
              <a:rPr lang="en-GB" sz="2400" dirty="0"/>
              <a:t>.</a:t>
            </a:r>
          </a:p>
        </p:txBody>
      </p:sp>
      <p:pic>
        <p:nvPicPr>
          <p:cNvPr id="10" name="Picture 9"/>
          <p:cNvPicPr>
            <a:picLocks noChangeAspect="1"/>
          </p:cNvPicPr>
          <p:nvPr/>
        </p:nvPicPr>
        <p:blipFill>
          <a:blip r:embed="rId5"/>
          <a:stretch>
            <a:fillRect/>
          </a:stretch>
        </p:blipFill>
        <p:spPr>
          <a:xfrm rot="270148">
            <a:off x="10911987" y="3240244"/>
            <a:ext cx="1101559" cy="1444835"/>
          </a:xfrm>
          <a:prstGeom prst="rect">
            <a:avLst/>
          </a:prstGeom>
        </p:spPr>
      </p:pic>
      <p:sp>
        <p:nvSpPr>
          <p:cNvPr id="12"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4</a:t>
            </a:fld>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580F597-E9DF-4104-851E-C85607ADBD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64" y="598078"/>
            <a:ext cx="5308373" cy="3538915"/>
          </a:xfrm>
          <a:prstGeom prst="rect">
            <a:avLst/>
          </a:prstGeom>
        </p:spPr>
      </p:pic>
      <p:sp>
        <p:nvSpPr>
          <p:cNvPr id="9" name="TextBox 8">
            <a:extLst>
              <a:ext uri="{FF2B5EF4-FFF2-40B4-BE49-F238E27FC236}">
                <a16:creationId xmlns:a16="http://schemas.microsoft.com/office/drawing/2014/main" id="{236F094D-6C1F-4169-A59A-0B1322D3A23B}"/>
              </a:ext>
            </a:extLst>
          </p:cNvPr>
          <p:cNvSpPr txBox="1"/>
          <p:nvPr/>
        </p:nvSpPr>
        <p:spPr>
          <a:xfrm>
            <a:off x="87764" y="4172505"/>
            <a:ext cx="5274349"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 collection of people as a visualisation of a human population.</a:t>
            </a:r>
          </a:p>
        </p:txBody>
      </p:sp>
    </p:spTree>
    <p:extLst>
      <p:ext uri="{BB962C8B-B14F-4D97-AF65-F5344CB8AC3E}">
        <p14:creationId xmlns:p14="http://schemas.microsoft.com/office/powerpoint/2010/main" val="291729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2"/>
              <p:cNvSpPr txBox="1">
                <a:spLocks noChangeArrowheads="1"/>
              </p:cNvSpPr>
              <p:nvPr/>
            </p:nvSpPr>
            <p:spPr bwMode="auto">
              <a:xfrm>
                <a:off x="5528121" y="613022"/>
                <a:ext cx="6540436" cy="3720314"/>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Yet, any population can be characterized by </a:t>
                </a:r>
                <a:br>
                  <a:rPr lang="en-US" altLang="en-US" sz="1800" dirty="0"/>
                </a:br>
                <a:r>
                  <a:rPr lang="en-US" altLang="en-US" sz="1800" dirty="0"/>
                  <a:t>‘</a:t>
                </a:r>
                <a:r>
                  <a:rPr lang="en-US" altLang="en-US" sz="1800" dirty="0">
                    <a:solidFill>
                      <a:srgbClr val="0000FF"/>
                    </a:solidFill>
                  </a:rPr>
                  <a:t>Population Genetic’ parameters</a:t>
                </a:r>
                <a:r>
                  <a:rPr lang="en-US" altLang="en-US" sz="1800" dirty="0"/>
                  <a:t>.</a:t>
                </a:r>
              </a:p>
              <a:p>
                <a:pPr eaLnBrk="1" hangingPunct="1">
                  <a:spcBef>
                    <a:spcPct val="0"/>
                  </a:spcBef>
                  <a:buFontTx/>
                  <a:buNone/>
                </a:pPr>
                <a:endParaRPr lang="en-US" altLang="en-US" sz="1800" dirty="0"/>
              </a:p>
              <a:p>
                <a:pPr eaLnBrk="1" hangingPunct="1">
                  <a:spcBef>
                    <a:spcPct val="0"/>
                  </a:spcBef>
                  <a:buFontTx/>
                  <a:buNone/>
                </a:pPr>
                <a:r>
                  <a:rPr lang="en-US" altLang="en-US" sz="1800" dirty="0"/>
                  <a:t>Take blood type;  </a:t>
                </a:r>
                <a:r>
                  <a:rPr lang="en-US" altLang="en-US" sz="1800" b="1" dirty="0">
                    <a:solidFill>
                      <a:srgbClr val="FF0000"/>
                    </a:solidFill>
                  </a:rPr>
                  <a:t>0</a:t>
                </a:r>
                <a:r>
                  <a:rPr lang="en-US" altLang="en-US" sz="1800" dirty="0"/>
                  <a:t> </a:t>
                </a:r>
                <a:r>
                  <a:rPr lang="en-US" altLang="en-US" sz="1800" dirty="0">
                    <a:solidFill>
                      <a:schemeClr val="tx1">
                        <a:lumMod val="50000"/>
                        <a:lumOff val="50000"/>
                      </a:schemeClr>
                    </a:solidFill>
                  </a:rPr>
                  <a:t>vs. A vs. B vs. AB</a:t>
                </a:r>
                <a:r>
                  <a:rPr lang="en-US" altLang="en-US" sz="1800" dirty="0"/>
                  <a:t>. </a:t>
                </a:r>
                <a:br>
                  <a:rPr lang="en-US" altLang="en-US" sz="1800" dirty="0"/>
                </a:br>
                <a:r>
                  <a:rPr lang="en-US" altLang="en-US" sz="1800" dirty="0"/>
                  <a:t>41% of people may show </a:t>
                </a:r>
                <a:r>
                  <a:rPr lang="en-US" altLang="en-US" sz="1800" dirty="0">
                    <a:solidFill>
                      <a:srgbClr val="FF0000"/>
                    </a:solidFill>
                  </a:rPr>
                  <a:t>this</a:t>
                </a:r>
                <a:r>
                  <a:rPr lang="en-US" altLang="en-US" sz="1800" dirty="0"/>
                  <a:t> blood type (e.g. Germany).</a:t>
                </a:r>
              </a:p>
              <a:p>
                <a:pPr eaLnBrk="1" hangingPunct="1">
                  <a:spcBef>
                    <a:spcPct val="0"/>
                  </a:spcBef>
                  <a:buFontTx/>
                  <a:buNone/>
                </a:pPr>
                <a:r>
                  <a:rPr lang="en-US" altLang="en-US" sz="1800" dirty="0"/>
                  <a:t>How frequent then are the gametes of that population (I mean, its sperm cells, its egg cells) that carry this gene ?</a:t>
                </a:r>
              </a:p>
              <a:p>
                <a:pPr eaLnBrk="1" hangingPunct="1">
                  <a:spcBef>
                    <a:spcPct val="0"/>
                  </a:spcBef>
                  <a:buFontTx/>
                  <a:buNone/>
                </a:pPr>
                <a:r>
                  <a:rPr lang="en-US" altLang="en-US" sz="1800" dirty="0"/>
                  <a:t>About 64% of gametes expectedly carry the gene that codes for blood type ‘</a:t>
                </a:r>
                <a:r>
                  <a:rPr lang="en-US" altLang="en-US" sz="1800" b="1" dirty="0">
                    <a:solidFill>
                      <a:srgbClr val="FF0000"/>
                    </a:solidFill>
                  </a:rPr>
                  <a:t>0</a:t>
                </a: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None/>
                </a:pPr>
                <a:r>
                  <a:rPr lang="en-US" altLang="en-US" sz="1800" dirty="0"/>
                  <a:t>Algebra: </a:t>
                </a:r>
                <a14:m>
                  <m:oMath xmlns:m="http://schemas.openxmlformats.org/officeDocument/2006/math">
                    <m:rad>
                      <m:radPr>
                        <m:degHide m:val="on"/>
                        <m:ctrlPr>
                          <a:rPr lang="de-DE" sz="1800" i="1">
                            <a:latin typeface="Cambria Math" panose="02040503050406030204" pitchFamily="18" charset="0"/>
                          </a:rPr>
                        </m:ctrlPr>
                      </m:radPr>
                      <m:deg/>
                      <m:e>
                        <m:r>
                          <a:rPr lang="de-DE" sz="1800" b="0" i="1" smtClean="0">
                            <a:latin typeface="Cambria Math" panose="02040503050406030204" pitchFamily="18" charset="0"/>
                          </a:rPr>
                          <m:t>0.</m:t>
                        </m:r>
                        <m:r>
                          <a:rPr lang="de-DE" sz="1800" i="1">
                            <a:latin typeface="Cambria Math" panose="02040503050406030204" pitchFamily="18" charset="0"/>
                          </a:rPr>
                          <m:t>41</m:t>
                        </m:r>
                      </m:e>
                    </m:rad>
                  </m:oMath>
                </a14:m>
                <a:r>
                  <a:rPr lang="de-DE" sz="1800" dirty="0"/>
                  <a:t>  </a:t>
                </a:r>
                <a:r>
                  <a:rPr lang="en-US" altLang="en-US" sz="1800" dirty="0"/>
                  <a:t>≈ 0.64;  0.64² ≈ 0.41.</a:t>
                </a:r>
              </a:p>
              <a:p>
                <a:pPr eaLnBrk="1" hangingPunct="1">
                  <a:spcBef>
                    <a:spcPct val="0"/>
                  </a:spcBef>
                  <a:buNone/>
                </a:pPr>
                <a:r>
                  <a:rPr lang="en-US" altLang="en-US" sz="1800" dirty="0"/>
                  <a:t>Rational? …</a:t>
                </a:r>
              </a:p>
            </p:txBody>
          </p:sp>
        </mc:Choice>
        <mc:Fallback xmlns="">
          <p:sp>
            <p:nvSpPr>
              <p:cNvPr id="6" name="Textfeld 2"/>
              <p:cNvSpPr txBox="1">
                <a:spLocks noRot="1" noChangeAspect="1" noMove="1" noResize="1" noEditPoints="1" noAdjustHandles="1" noChangeArrowheads="1" noChangeShapeType="1" noTextEdit="1"/>
              </p:cNvSpPr>
              <p:nvPr/>
            </p:nvSpPr>
            <p:spPr bwMode="auto">
              <a:xfrm>
                <a:off x="5528121" y="613022"/>
                <a:ext cx="6540436" cy="3720314"/>
              </a:xfrm>
              <a:prstGeom prst="rect">
                <a:avLst/>
              </a:prstGeom>
              <a:blipFill>
                <a:blip r:embed="rId2"/>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 name="Textfeld 326"/>
          <p:cNvSpPr txBox="1"/>
          <p:nvPr/>
        </p:nvSpPr>
        <p:spPr>
          <a:xfrm>
            <a:off x="72001" y="49360"/>
            <a:ext cx="11996556"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A population of humans; people. We usually considering plants, not people</a:t>
            </a:r>
            <a:r>
              <a:rPr lang="en-GB" sz="2400" dirty="0"/>
              <a:t>.</a:t>
            </a:r>
          </a:p>
        </p:txBody>
      </p:sp>
      <p:sp>
        <p:nvSpPr>
          <p:cNvPr id="9" name="Textfeld 2"/>
          <p:cNvSpPr txBox="1">
            <a:spLocks noChangeArrowheads="1"/>
          </p:cNvSpPr>
          <p:nvPr/>
        </p:nvSpPr>
        <p:spPr bwMode="auto">
          <a:xfrm>
            <a:off x="72000" y="4486774"/>
            <a:ext cx="11996558" cy="2308324"/>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1800" dirty="0"/>
              <a:t>Rational …</a:t>
            </a:r>
          </a:p>
          <a:p>
            <a:pPr eaLnBrk="1" hangingPunct="1">
              <a:spcBef>
                <a:spcPct val="0"/>
              </a:spcBef>
              <a:buNone/>
            </a:pPr>
            <a:r>
              <a:rPr lang="en-US" altLang="en-US" sz="1800" dirty="0"/>
              <a:t>This follows from the </a:t>
            </a:r>
            <a:r>
              <a:rPr lang="en-US" altLang="en-US" sz="1800" dirty="0">
                <a:solidFill>
                  <a:srgbClr val="0000FF"/>
                </a:solidFill>
              </a:rPr>
              <a:t>Hardy-Weinberg Law</a:t>
            </a:r>
            <a:r>
              <a:rPr lang="en-US" altLang="en-US" sz="1800" dirty="0"/>
              <a:t>, which is a cornerstone, of utmost importance, for nearly all Population Genetics. It says that – given certain conditions – the genotypes (the individuals) which are homozygous blood-type-zero (in this case homozygous for ‘</a:t>
            </a:r>
            <a:r>
              <a:rPr lang="en-US" altLang="en-US" sz="1800" b="1" dirty="0">
                <a:solidFill>
                  <a:srgbClr val="FF0000"/>
                </a:solidFill>
              </a:rPr>
              <a:t>0</a:t>
            </a:r>
            <a:r>
              <a:rPr lang="en-US" altLang="en-US" sz="1800" dirty="0"/>
              <a:t>’, we may write ‘</a:t>
            </a:r>
            <a:r>
              <a:rPr lang="en-US" altLang="en-US" sz="1800" dirty="0">
                <a:solidFill>
                  <a:srgbClr val="FF0000"/>
                </a:solidFill>
              </a:rPr>
              <a:t>00</a:t>
            </a:r>
            <a:r>
              <a:rPr lang="en-US" altLang="en-US" sz="1800" dirty="0"/>
              <a:t>’)  … their expected frequency is the square of the frequency of the gametes carrying that gene (better wording: ‘that </a:t>
            </a:r>
            <a:r>
              <a:rPr lang="en-US" altLang="en-US" sz="1800" dirty="0">
                <a:solidFill>
                  <a:srgbClr val="0033CC"/>
                </a:solidFill>
              </a:rPr>
              <a:t>allele</a:t>
            </a:r>
            <a:r>
              <a:rPr lang="en-US" altLang="en-US" sz="1800" dirty="0"/>
              <a:t>’). </a:t>
            </a:r>
            <a:br>
              <a:rPr lang="en-US" altLang="en-US" sz="1800" dirty="0"/>
            </a:br>
            <a:r>
              <a:rPr lang="en-US" altLang="en-US" sz="1800" dirty="0">
                <a:solidFill>
                  <a:schemeClr val="tx1">
                    <a:lumMod val="50000"/>
                    <a:lumOff val="50000"/>
                  </a:schemeClr>
                </a:solidFill>
              </a:rPr>
              <a:t>Their 41% frequency is the square of the 64% frequency of that allele. Better explanation … to come later here</a:t>
            </a:r>
            <a:r>
              <a:rPr lang="en-US" altLang="en-US" sz="1800" dirty="0"/>
              <a:t>.</a:t>
            </a:r>
          </a:p>
          <a:p>
            <a:pPr eaLnBrk="1" hangingPunct="1">
              <a:spcBef>
                <a:spcPct val="0"/>
              </a:spcBef>
              <a:buNone/>
            </a:pPr>
            <a:endParaRPr lang="en-US" altLang="en-US" sz="1800" dirty="0"/>
          </a:p>
          <a:p>
            <a:pPr eaLnBrk="1" hangingPunct="1">
              <a:spcBef>
                <a:spcPct val="0"/>
              </a:spcBef>
              <a:buNone/>
            </a:pPr>
            <a:r>
              <a:rPr lang="en-US" altLang="en-US" sz="1800" dirty="0">
                <a:solidFill>
                  <a:schemeClr val="tx1">
                    <a:lumMod val="50000"/>
                    <a:lumOff val="50000"/>
                  </a:schemeClr>
                </a:solidFill>
              </a:rPr>
              <a:t>You see this: With haploid gametes, frequency of such gametes = frequency of that allele!</a:t>
            </a:r>
          </a:p>
        </p:txBody>
      </p:sp>
      <p:pic>
        <p:nvPicPr>
          <p:cNvPr id="10" name="Picture 9"/>
          <p:cNvPicPr>
            <a:picLocks noChangeAspect="1"/>
          </p:cNvPicPr>
          <p:nvPr/>
        </p:nvPicPr>
        <p:blipFill>
          <a:blip r:embed="rId3"/>
          <a:stretch>
            <a:fillRect/>
          </a:stretch>
        </p:blipFill>
        <p:spPr>
          <a:xfrm rot="270148">
            <a:off x="10440749" y="3272141"/>
            <a:ext cx="1101559" cy="1444835"/>
          </a:xfrm>
          <a:prstGeom prst="rect">
            <a:avLst/>
          </a:prstGeom>
          <a:effectLst/>
        </p:spPr>
      </p:pic>
      <p:sp>
        <p:nvSpPr>
          <p:cNvPr id="13" name="Textfeld 5"/>
          <p:cNvSpPr txBox="1"/>
          <p:nvPr/>
        </p:nvSpPr>
        <p:spPr>
          <a:xfrm>
            <a:off x="11597319" y="6331896"/>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5</a:t>
            </a:fld>
            <a:endParaRPr lang="en-GB"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202437D-D51C-4BAA-8DF3-34070D3CEC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64" y="598078"/>
            <a:ext cx="5308373" cy="3735258"/>
          </a:xfrm>
          <a:prstGeom prst="rect">
            <a:avLst/>
          </a:prstGeom>
        </p:spPr>
      </p:pic>
    </p:spTree>
    <p:extLst>
      <p:ext uri="{BB962C8B-B14F-4D97-AF65-F5344CB8AC3E}">
        <p14:creationId xmlns:p14="http://schemas.microsoft.com/office/powerpoint/2010/main" val="160761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 rechteckige Legende 4"/>
          <p:cNvSpPr/>
          <p:nvPr/>
        </p:nvSpPr>
        <p:spPr>
          <a:xfrm>
            <a:off x="96000" y="96001"/>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feld 5"/>
          <p:cNvSpPr txBox="1"/>
          <p:nvPr/>
        </p:nvSpPr>
        <p:spPr>
          <a:xfrm>
            <a:off x="616887" y="305393"/>
            <a:ext cx="10650987" cy="406265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need now some crucial, pertinent </a:t>
            </a:r>
            <a:r>
              <a:rPr lang="en-GB" sz="2400" dirty="0">
                <a:solidFill>
                  <a:srgbClr val="0033CC"/>
                </a:solidFill>
                <a:latin typeface="Arial" panose="020B0604020202020204" pitchFamily="34" charset="0"/>
                <a:cs typeface="Arial" panose="020B0604020202020204" pitchFamily="34" charset="0"/>
              </a:rPr>
              <a:t>terms</a:t>
            </a:r>
            <a:r>
              <a:rPr lang="en-GB" sz="2400"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So that we can communicate about Population Genetics.</a:t>
            </a:r>
          </a:p>
          <a:p>
            <a:endParaRPr lang="en-GB" sz="2400" dirty="0">
              <a:solidFill>
                <a:srgbClr val="FF0000"/>
              </a:solidFill>
              <a:latin typeface="Arial" panose="020B0604020202020204" pitchFamily="34" charset="0"/>
              <a:cs typeface="Arial" panose="020B0604020202020204" pitchFamily="34" charset="0"/>
            </a:endParaRPr>
          </a:p>
          <a:p>
            <a:r>
              <a:rPr lang="en-GB" sz="2400" dirty="0">
                <a:solidFill>
                  <a:srgbClr val="0000FF"/>
                </a:solidFill>
                <a:latin typeface="Arial" panose="020B0604020202020204" pitchFamily="34" charset="0"/>
                <a:cs typeface="Arial" panose="020B0604020202020204" pitchFamily="34" charset="0"/>
              </a:rPr>
              <a:t>Population. </a:t>
            </a:r>
          </a:p>
          <a:p>
            <a:r>
              <a:rPr lang="en-GB" sz="2400" dirty="0">
                <a:solidFill>
                  <a:srgbClr val="0000FF"/>
                </a:solidFill>
                <a:latin typeface="Arial" panose="020B0604020202020204" pitchFamily="34" charset="0"/>
                <a:cs typeface="Arial" panose="020B0604020202020204" pitchFamily="34" charset="0"/>
              </a:rPr>
              <a:t>Genotype frequency. Gamete frequency. Allele frequency.</a:t>
            </a:r>
          </a:p>
          <a:p>
            <a:r>
              <a:rPr lang="en-GB" sz="2400" dirty="0">
                <a:solidFill>
                  <a:srgbClr val="0000FF"/>
                </a:solidFill>
                <a:latin typeface="Arial" panose="020B0604020202020204" pitchFamily="34" charset="0"/>
                <a:cs typeface="Arial" panose="020B0604020202020204" pitchFamily="34" charset="0"/>
              </a:rPr>
              <a:t>Random mating.</a:t>
            </a:r>
          </a:p>
          <a:p>
            <a:r>
              <a:rPr lang="en-GB" sz="2400" dirty="0">
                <a:solidFill>
                  <a:srgbClr val="0000FF"/>
                </a:solidFill>
                <a:latin typeface="Arial" panose="020B0604020202020204" pitchFamily="34" charset="0"/>
                <a:cs typeface="Arial" panose="020B0604020202020204" pitchFamily="34" charset="0"/>
              </a:rPr>
              <a:t>Selection, Migration, Drift. </a:t>
            </a:r>
          </a:p>
          <a:p>
            <a:r>
              <a:rPr lang="en-GB" sz="2400" dirty="0">
                <a:solidFill>
                  <a:srgbClr val="0000FF"/>
                </a:solidFill>
                <a:latin typeface="Arial" panose="020B0604020202020204" pitchFamily="34" charset="0"/>
                <a:cs typeface="Arial" panose="020B0604020202020204" pitchFamily="34" charset="0"/>
              </a:rPr>
              <a:t>Whatsoever ‘forces’ may create a deviation of a population (of its parameters) from ‘randomness’ and ‘undisturbedness’?  </a:t>
            </a:r>
          </a:p>
          <a:p>
            <a:pPr algn="r"/>
            <a:r>
              <a:rPr lang="ar-AE" sz="4200" dirty="0"/>
              <a:t> </a:t>
            </a:r>
            <a:r>
              <a:rPr lang="ar-AE" sz="4200" b="1" dirty="0">
                <a:solidFill>
                  <a:srgbClr val="0000FF"/>
                </a:solidFill>
              </a:rPr>
              <a:t>يلا</a:t>
            </a:r>
            <a:r>
              <a:rPr lang="ar-AE" sz="4200" dirty="0"/>
              <a:t> </a:t>
            </a:r>
            <a:r>
              <a:rPr lang="de-DE" sz="4200" dirty="0"/>
              <a:t>    </a:t>
            </a:r>
            <a:endParaRPr lang="en-GB" sz="3200" dirty="0">
              <a:solidFill>
                <a:srgbClr val="0000FF"/>
              </a:solidFill>
            </a:endParaRPr>
          </a:p>
        </p:txBody>
      </p:sp>
      <p:sp>
        <p:nvSpPr>
          <p:cNvPr id="8"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6</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8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3"/>
          <p:cNvSpPr txBox="1"/>
          <p:nvPr/>
        </p:nvSpPr>
        <p:spPr>
          <a:xfrm>
            <a:off x="3058884" y="617250"/>
            <a:ext cx="9016778" cy="405239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400"/>
              </a:spcAft>
            </a:pPr>
            <a:r>
              <a:rPr lang="en-GB" dirty="0">
                <a:latin typeface="Arial" panose="020B0604020202020204" pitchFamily="34" charset="0"/>
                <a:cs typeface="Arial" panose="020B0604020202020204" pitchFamily="34" charset="0"/>
              </a:rPr>
              <a:t>A </a:t>
            </a:r>
            <a:r>
              <a:rPr lang="en-GB" dirty="0">
                <a:solidFill>
                  <a:srgbClr val="0000FF"/>
                </a:solidFill>
                <a:latin typeface="Arial" panose="020B0604020202020204" pitchFamily="34" charset="0"/>
                <a:cs typeface="Arial" panose="020B0604020202020204" pitchFamily="34" charset="0"/>
              </a:rPr>
              <a:t>Population </a:t>
            </a:r>
            <a:r>
              <a:rPr lang="en-GB" dirty="0">
                <a:latin typeface="Arial" panose="020B0604020202020204" pitchFamily="34" charset="0"/>
                <a:cs typeface="Arial" panose="020B0604020202020204" pitchFamily="34" charset="0"/>
              </a:rPr>
              <a:t>is a taxonomically ‘small’ unit (~sub-sub-species). A </a:t>
            </a:r>
            <a:r>
              <a:rPr lang="en-GB" dirty="0">
                <a:solidFill>
                  <a:srgbClr val="0000FF"/>
                </a:solidFill>
                <a:latin typeface="Arial" panose="020B0604020202020204" pitchFamily="34" charset="0"/>
                <a:cs typeface="Arial" panose="020B0604020202020204" pitchFamily="34" charset="0"/>
              </a:rPr>
              <a:t>natural population</a:t>
            </a:r>
            <a:r>
              <a:rPr lang="en-GB" dirty="0">
                <a:latin typeface="Arial" panose="020B0604020202020204" pitchFamily="34" charset="0"/>
                <a:cs typeface="Arial" panose="020B0604020202020204" pitchFamily="34" charset="0"/>
              </a:rPr>
              <a:t> may be separated from other populations e.g. because it lives on an island.</a:t>
            </a:r>
          </a:p>
          <a:p>
            <a:pPr>
              <a:spcAft>
                <a:spcPts val="400"/>
              </a:spcAft>
            </a:pPr>
            <a:r>
              <a:rPr lang="en-GB" dirty="0">
                <a:latin typeface="Arial" panose="020B0604020202020204" pitchFamily="34" charset="0"/>
                <a:cs typeface="Arial" panose="020B0604020202020204" pitchFamily="34" charset="0"/>
              </a:rPr>
              <a:t>A </a:t>
            </a:r>
            <a:r>
              <a:rPr lang="en-GB" dirty="0">
                <a:solidFill>
                  <a:srgbClr val="0000FF"/>
                </a:solidFill>
                <a:latin typeface="Arial" panose="020B0604020202020204" pitchFamily="34" charset="0"/>
                <a:cs typeface="Arial" panose="020B0604020202020204" pitchFamily="34" charset="0"/>
              </a:rPr>
              <a:t>Genotype</a:t>
            </a:r>
            <a:r>
              <a:rPr lang="en-GB" dirty="0">
                <a:latin typeface="Arial" panose="020B0604020202020204" pitchFamily="34" charset="0"/>
                <a:cs typeface="Arial" panose="020B0604020202020204" pitchFamily="34" charset="0"/>
              </a:rPr>
              <a:t> such as AA or Aa or AA/Bb or A1A1/B1B2 etc. is a set of genes that ‘make’ the individual’s genotype. We say ‘genotype’ and focus on one gene, or on two genes, or on many, or even on ‘all’ genes. Several individuals may share the same genotype such as Aa; may even share he same entire genome. In plants, this is not rare (inbred lines; clones). In humans, this is true with identical twins.</a:t>
            </a:r>
          </a:p>
          <a:p>
            <a:pPr>
              <a:spcAft>
                <a:spcPts val="400"/>
              </a:spcAft>
            </a:pPr>
            <a:r>
              <a:rPr lang="de-DE" dirty="0" err="1">
                <a:latin typeface="Arial" panose="020B0604020202020204" pitchFamily="34" charset="0"/>
                <a:cs typeface="Arial" panose="020B0604020202020204" pitchFamily="34" charset="0"/>
              </a:rPr>
              <a:t>Humans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animals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Usually</a:t>
            </a:r>
            <a:r>
              <a:rPr lang="de-DE" dirty="0">
                <a:latin typeface="Arial" panose="020B0604020202020204" pitchFamily="34" charset="0"/>
                <a:cs typeface="Arial" panose="020B0604020202020204" pitchFamily="34" charset="0"/>
              </a:rPr>
              <a:t> „Individual </a:t>
            </a:r>
            <a:r>
              <a:rPr lang="de-DE" dirty="0" err="1">
                <a:latin typeface="Arial" panose="020B0604020202020204" pitchFamily="34" charset="0"/>
                <a:cs typeface="Arial" panose="020B0604020202020204" pitchFamily="34" charset="0"/>
              </a:rPr>
              <a:t>makes</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Genotype</a:t>
            </a:r>
            <a:r>
              <a:rPr lang="de-DE" dirty="0">
                <a:latin typeface="Arial" panose="020B0604020202020204" pitchFamily="34" charset="0"/>
                <a:cs typeface="Arial" panose="020B0604020202020204" pitchFamily="34" charset="0"/>
              </a:rPr>
              <a:t>“</a:t>
            </a:r>
          </a:p>
          <a:p>
            <a:pPr>
              <a:spcAft>
                <a:spcPts val="400"/>
              </a:spcAft>
            </a:pPr>
            <a:r>
              <a:rPr lang="de-DE" dirty="0" err="1">
                <a:latin typeface="Arial" panose="020B0604020202020204" pitchFamily="34" charset="0"/>
                <a:cs typeface="Arial" panose="020B0604020202020204" pitchFamily="34" charset="0"/>
              </a:rPr>
              <a:t>Plants</a:t>
            </a:r>
            <a:r>
              <a:rPr lang="de-DE" dirty="0">
                <a:latin typeface="Arial" panose="020B0604020202020204" pitchFamily="34" charset="0"/>
                <a:cs typeface="Arial" panose="020B0604020202020204" pitchFamily="34" charset="0"/>
              </a:rPr>
              <a:t> in Plant Breeding: </a:t>
            </a:r>
            <a:r>
              <a:rPr lang="de-DE" dirty="0" err="1">
                <a:latin typeface="Arial" panose="020B0604020202020204" pitchFamily="34" charset="0"/>
                <a:cs typeface="Arial" panose="020B0604020202020204" pitchFamily="34" charset="0"/>
              </a:rPr>
              <a:t>Typically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Many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individuals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make</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Genotype</a:t>
            </a:r>
            <a:r>
              <a:rPr lang="de-DE"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indent="-285750">
              <a:spcAft>
                <a:spcPts val="400"/>
              </a:spcAft>
              <a:buFont typeface="Wingdings" panose="05000000000000000000" pitchFamily="2" charset="2"/>
              <a:buChar char="l"/>
            </a:pPr>
            <a:r>
              <a:rPr lang="en-GB" dirty="0">
                <a:solidFill>
                  <a:srgbClr val="0000FF"/>
                </a:solidFill>
                <a:latin typeface="Arial" panose="020B0604020202020204" pitchFamily="34" charset="0"/>
                <a:cs typeface="Arial" panose="020B0604020202020204" pitchFamily="34" charset="0"/>
              </a:rPr>
              <a:t>Genotype Frequency </a:t>
            </a:r>
          </a:p>
          <a:p>
            <a:pPr marL="285750" indent="-285750">
              <a:spcAft>
                <a:spcPts val="400"/>
              </a:spcAft>
              <a:buFont typeface="Wingdings" panose="05000000000000000000" pitchFamily="2" charset="2"/>
              <a:buChar char="l"/>
            </a:pPr>
            <a:r>
              <a:rPr lang="en-GB" dirty="0">
                <a:solidFill>
                  <a:srgbClr val="0000FF"/>
                </a:solidFill>
                <a:latin typeface="Arial" panose="020B0604020202020204" pitchFamily="34" charset="0"/>
                <a:cs typeface="Arial" panose="020B0604020202020204" pitchFamily="34" charset="0"/>
              </a:rPr>
              <a:t>Gamete Frequency</a:t>
            </a:r>
          </a:p>
          <a:p>
            <a:pPr marL="285750" indent="-285750">
              <a:spcAft>
                <a:spcPts val="400"/>
              </a:spcAft>
              <a:buFont typeface="Wingdings" panose="05000000000000000000" pitchFamily="2" charset="2"/>
              <a:buChar char="l"/>
            </a:pPr>
            <a:r>
              <a:rPr lang="en-GB" dirty="0">
                <a:solidFill>
                  <a:srgbClr val="0000FF"/>
                </a:solidFill>
                <a:latin typeface="Arial" panose="020B0604020202020204" pitchFamily="34" charset="0"/>
                <a:cs typeface="Arial" panose="020B0604020202020204" pitchFamily="34" charset="0"/>
              </a:rPr>
              <a:t>Allele Frequency</a:t>
            </a:r>
          </a:p>
          <a:p>
            <a:pPr>
              <a:spcAft>
                <a:spcPts val="400"/>
              </a:spcAft>
            </a:pPr>
            <a:r>
              <a:rPr lang="en-GB" dirty="0">
                <a:solidFill>
                  <a:srgbClr val="0000FF"/>
                </a:solidFill>
                <a:latin typeface="Arial" panose="020B0604020202020204" pitchFamily="34" charset="0"/>
                <a:cs typeface="Arial" panose="020B0604020202020204" pitchFamily="34" charset="0"/>
              </a:rPr>
              <a:t>These </a:t>
            </a:r>
            <a:r>
              <a:rPr lang="en-GB" dirty="0">
                <a:latin typeface="Arial" panose="020B0604020202020204" pitchFamily="34" charset="0"/>
                <a:cs typeface="Arial" panose="020B0604020202020204" pitchFamily="34" charset="0"/>
              </a:rPr>
              <a:t>are Population Genetic parameter to characterize a population.</a:t>
            </a:r>
          </a:p>
        </p:txBody>
      </p:sp>
      <p:sp>
        <p:nvSpPr>
          <p:cNvPr id="13" name="Textfeld 326"/>
          <p:cNvSpPr txBox="1"/>
          <p:nvPr/>
        </p:nvSpPr>
        <p:spPr>
          <a:xfrm>
            <a:off x="72000" y="49360"/>
            <a:ext cx="1203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We need </a:t>
            </a:r>
            <a:r>
              <a:rPr lang="en-GB" sz="2400" dirty="0">
                <a:solidFill>
                  <a:srgbClr val="0000FF"/>
                </a:solidFill>
                <a:latin typeface="Arial" panose="020B0604020202020204" pitchFamily="34" charset="0"/>
                <a:cs typeface="Arial" panose="020B0604020202020204" pitchFamily="34" charset="0"/>
              </a:rPr>
              <a:t>terms</a:t>
            </a:r>
            <a:r>
              <a:rPr lang="en-GB" sz="2400" dirty="0">
                <a:latin typeface="Arial" panose="020B0604020202020204" pitchFamily="34" charset="0"/>
                <a:cs typeface="Arial" panose="020B0604020202020204" pitchFamily="34" charset="0"/>
              </a:rPr>
              <a:t> to communicate about Population Genetics.</a:t>
            </a:r>
          </a:p>
        </p:txBody>
      </p:sp>
      <p:sp>
        <p:nvSpPr>
          <p:cNvPr id="3" name="TextBox 2"/>
          <p:cNvSpPr txBox="1"/>
          <p:nvPr/>
        </p:nvSpPr>
        <p:spPr>
          <a:xfrm>
            <a:off x="71999" y="4825324"/>
            <a:ext cx="12003663"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If the species under consideration is diploid, hence if gametes are haploid, then Gamete Frequency and Allele Frequency tell the same; are the same.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instance, p(A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)=64% means: The allele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occurs with 64% frequency, and therefore 64% of the gametes carry </a:t>
            </a:r>
            <a:r>
              <a:rPr lang="en-GB" dirty="0">
                <a:solidFill>
                  <a:schemeClr val="tx1">
                    <a:lumMod val="50000"/>
                    <a:lumOff val="50000"/>
                  </a:schemeClr>
                </a:solidFill>
                <a:latin typeface="Arial" panose="020B0604020202020204" pitchFamily="34" charset="0"/>
                <a:cs typeface="Arial" panose="020B0604020202020204" pitchFamily="34" charset="0"/>
              </a:rPr>
              <a:t>(identical copies of) </a:t>
            </a:r>
            <a:r>
              <a:rPr lang="en-GB" dirty="0">
                <a:latin typeface="Arial" panose="020B0604020202020204" pitchFamily="34" charset="0"/>
                <a:cs typeface="Arial" panose="020B0604020202020204" pitchFamily="34" charset="0"/>
              </a:rPr>
              <a:t>this allele ‘A1’.</a:t>
            </a:r>
            <a:endParaRPr lang="de-DE" dirty="0"/>
          </a:p>
        </p:txBody>
      </p:sp>
      <p:sp>
        <p:nvSpPr>
          <p:cNvPr id="2" name="TextBox 1"/>
          <p:cNvSpPr txBox="1"/>
          <p:nvPr/>
        </p:nvSpPr>
        <p:spPr>
          <a:xfrm>
            <a:off x="71999" y="6266040"/>
            <a:ext cx="12003663"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“A1” and  “A</a:t>
            </a:r>
            <a:r>
              <a:rPr lang="en-GB" baseline="-25000" dirty="0">
                <a:solidFill>
                  <a:schemeClr val="tx1">
                    <a:lumMod val="50000"/>
                    <a:lumOff val="50000"/>
                  </a:schemeClr>
                </a:solidFill>
                <a:latin typeface="Arial" panose="020B0604020202020204" pitchFamily="34" charset="0"/>
                <a:cs typeface="Arial" panose="020B0604020202020204" pitchFamily="34" charset="0"/>
              </a:rPr>
              <a:t>1</a:t>
            </a:r>
            <a:r>
              <a:rPr lang="en-GB" dirty="0">
                <a:solidFill>
                  <a:schemeClr val="tx1">
                    <a:lumMod val="50000"/>
                    <a:lumOff val="50000"/>
                  </a:schemeClr>
                </a:solidFill>
                <a:latin typeface="Arial" panose="020B0604020202020204" pitchFamily="34" charset="0"/>
                <a:cs typeface="Arial" panose="020B0604020202020204" pitchFamily="34" charset="0"/>
              </a:rPr>
              <a:t>” say the same: „Allele one at that locus”.  “A1” was obviously typed in a rush, “A</a:t>
            </a:r>
            <a:r>
              <a:rPr lang="en-GB" baseline="-25000" dirty="0">
                <a:solidFill>
                  <a:schemeClr val="tx1">
                    <a:lumMod val="50000"/>
                    <a:lumOff val="50000"/>
                  </a:schemeClr>
                </a:solidFill>
                <a:latin typeface="Arial" panose="020B0604020202020204" pitchFamily="34" charset="0"/>
                <a:cs typeface="Arial" panose="020B0604020202020204" pitchFamily="34" charset="0"/>
              </a:rPr>
              <a:t>1</a:t>
            </a:r>
            <a:r>
              <a:rPr lang="en-GB" dirty="0">
                <a:solidFill>
                  <a:schemeClr val="tx1">
                    <a:lumMod val="50000"/>
                    <a:lumOff val="50000"/>
                  </a:schemeClr>
                </a:solidFill>
                <a:latin typeface="Arial" panose="020B0604020202020204" pitchFamily="34" charset="0"/>
                <a:cs typeface="Arial" panose="020B0604020202020204" pitchFamily="34" charset="0"/>
              </a:rPr>
              <a:t>” more patiently.</a:t>
            </a:r>
          </a:p>
        </p:txBody>
      </p:sp>
      <p:sp>
        <p:nvSpPr>
          <p:cNvPr id="14" name="Right Triangle 13"/>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7</a:t>
            </a:fld>
            <a:endParaRPr lang="en-GB"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A0AC60B-1344-462F-8B1D-6B4A0B08F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64" y="598079"/>
            <a:ext cx="2831505" cy="188767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40BC741-D477-4C8A-8560-FC94CE931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96" y="2542216"/>
            <a:ext cx="2828097" cy="188767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D12B71E3-9530-4C40-95F5-968FE7E06351}"/>
              </a:ext>
            </a:extLst>
          </p:cNvPr>
          <p:cNvSpPr txBox="1"/>
          <p:nvPr/>
        </p:nvSpPr>
        <p:spPr>
          <a:xfrm>
            <a:off x="113096" y="4293454"/>
            <a:ext cx="1347281"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 AK Rada</a:t>
            </a:r>
          </a:p>
        </p:txBody>
      </p:sp>
    </p:spTree>
    <p:extLst>
      <p:ext uri="{BB962C8B-B14F-4D97-AF65-F5344CB8AC3E}">
        <p14:creationId xmlns:p14="http://schemas.microsoft.com/office/powerpoint/2010/main" val="100343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326"/>
          <p:cNvSpPr txBox="1"/>
          <p:nvPr/>
        </p:nvSpPr>
        <p:spPr>
          <a:xfrm>
            <a:off x="72000" y="49360"/>
            <a:ext cx="1203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We need </a:t>
            </a:r>
            <a:r>
              <a:rPr lang="en-GB" sz="2400" dirty="0">
                <a:solidFill>
                  <a:srgbClr val="0000FF"/>
                </a:solidFill>
                <a:latin typeface="Arial" panose="020B0604020202020204" pitchFamily="34" charset="0"/>
                <a:cs typeface="Arial" panose="020B0604020202020204" pitchFamily="34" charset="0"/>
              </a:rPr>
              <a:t>terms</a:t>
            </a:r>
            <a:r>
              <a:rPr lang="en-GB" sz="2400" dirty="0">
                <a:latin typeface="Arial" panose="020B0604020202020204" pitchFamily="34" charset="0"/>
                <a:cs typeface="Arial" panose="020B0604020202020204" pitchFamily="34" charset="0"/>
              </a:rPr>
              <a:t> to communicate about Population Genetics.</a:t>
            </a:r>
          </a:p>
        </p:txBody>
      </p:sp>
      <p:sp>
        <p:nvSpPr>
          <p:cNvPr id="14" name="TextBox 13"/>
          <p:cNvSpPr txBox="1"/>
          <p:nvPr/>
        </p:nvSpPr>
        <p:spPr>
          <a:xfrm>
            <a:off x="72000" y="4587244"/>
            <a:ext cx="12003664" cy="20826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pPr>
              <a:spcAft>
                <a:spcPts val="200"/>
              </a:spcAft>
            </a:pPr>
            <a:r>
              <a:rPr lang="en-GB" dirty="0">
                <a:solidFill>
                  <a:srgbClr val="0000FF"/>
                </a:solidFill>
              </a:rPr>
              <a:t>●  Gamete frequency: </a:t>
            </a:r>
            <a:r>
              <a:rPr lang="en-GB" dirty="0"/>
              <a:t>Frequency of ‘gamete-types’ in a population. E.g. 64% of gametes carry the ‘</a:t>
            </a:r>
            <a:r>
              <a:rPr lang="en-GB" dirty="0" err="1"/>
              <a:t>rf</a:t>
            </a:r>
            <a:r>
              <a:rPr lang="en-GB" dirty="0"/>
              <a:t>’ allele.</a:t>
            </a:r>
          </a:p>
          <a:p>
            <a:pPr>
              <a:spcAft>
                <a:spcPts val="200"/>
              </a:spcAft>
            </a:pPr>
            <a:r>
              <a:rPr lang="en-GB" dirty="0"/>
              <a:t>With one gene just once in genome (not always true) and if gametes are haploid (not always true), </a:t>
            </a:r>
            <a:r>
              <a:rPr lang="en-GB" dirty="0">
                <a:solidFill>
                  <a:srgbClr val="0000FF"/>
                </a:solidFill>
              </a:rPr>
              <a:t>Gamete Frequency </a:t>
            </a:r>
            <a:r>
              <a:rPr lang="en-GB" dirty="0"/>
              <a:t>(64% pollen with ‘</a:t>
            </a:r>
            <a:r>
              <a:rPr lang="en-GB" dirty="0" err="1"/>
              <a:t>rf</a:t>
            </a:r>
            <a:r>
              <a:rPr lang="en-GB" dirty="0"/>
              <a:t>’)  is the same as </a:t>
            </a:r>
            <a:r>
              <a:rPr lang="en-GB" dirty="0">
                <a:solidFill>
                  <a:srgbClr val="0000FF"/>
                </a:solidFill>
              </a:rPr>
              <a:t>●  Allele Frequency </a:t>
            </a:r>
            <a:r>
              <a:rPr lang="en-GB" dirty="0"/>
              <a:t>(64% ‘</a:t>
            </a:r>
            <a:r>
              <a:rPr lang="en-GB" dirty="0" err="1"/>
              <a:t>rf</a:t>
            </a:r>
            <a:r>
              <a:rPr lang="en-GB" dirty="0"/>
              <a:t>’). Yes, I already mentioned this :-)</a:t>
            </a:r>
          </a:p>
          <a:p>
            <a:pPr>
              <a:spcAft>
                <a:spcPts val="200"/>
              </a:spcAft>
            </a:pPr>
            <a:r>
              <a:rPr lang="en-GB" dirty="0">
                <a:solidFill>
                  <a:srgbClr val="0000FF"/>
                </a:solidFill>
              </a:rPr>
              <a:t>● Random mating</a:t>
            </a:r>
            <a:r>
              <a:rPr lang="en-GB" dirty="0"/>
              <a:t>: Random joining of male and female gametes. </a:t>
            </a:r>
            <a:r>
              <a:rPr lang="en-GB" dirty="0">
                <a:solidFill>
                  <a:srgbClr val="0000FF"/>
                </a:solidFill>
              </a:rPr>
              <a:t>● No Selection</a:t>
            </a:r>
            <a:r>
              <a:rPr lang="en-GB" dirty="0"/>
              <a:t>: All genotypes have same basic probability to be parents. </a:t>
            </a:r>
            <a:r>
              <a:rPr lang="en-GB" dirty="0">
                <a:solidFill>
                  <a:srgbClr val="0000FF"/>
                </a:solidFill>
              </a:rPr>
              <a:t>● No Migration</a:t>
            </a:r>
            <a:r>
              <a:rPr lang="en-GB" dirty="0"/>
              <a:t>: Population is ‘closed’. </a:t>
            </a:r>
            <a:r>
              <a:rPr lang="en-GB" dirty="0">
                <a:solidFill>
                  <a:srgbClr val="0000FF"/>
                </a:solidFill>
              </a:rPr>
              <a:t>● No Drift</a:t>
            </a:r>
            <a:r>
              <a:rPr lang="en-GB" dirty="0"/>
              <a:t>: Number of parents is very large. So very large that (if parents are unselected) the sum of their gametes is fully </a:t>
            </a:r>
            <a:r>
              <a:rPr lang="en-GB" u="sng" dirty="0"/>
              <a:t>representative</a:t>
            </a:r>
            <a:r>
              <a:rPr lang="en-GB" dirty="0"/>
              <a:t> of the former generation (very large means N≈∞). </a:t>
            </a:r>
            <a:endParaRPr lang="de-DE" dirty="0">
              <a:solidFill>
                <a:schemeClr val="tx1">
                  <a:lumMod val="50000"/>
                  <a:lumOff val="50000"/>
                </a:schemeClr>
              </a:solidFill>
            </a:endParaRPr>
          </a:p>
        </p:txBody>
      </p:sp>
      <p:sp>
        <p:nvSpPr>
          <p:cNvPr id="11" name="Textfeld 3"/>
          <p:cNvSpPr txBox="1"/>
          <p:nvPr/>
        </p:nvSpPr>
        <p:spPr>
          <a:xfrm>
            <a:off x="4741333" y="910974"/>
            <a:ext cx="7334331" cy="351891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spcAft>
                <a:spcPts val="400"/>
              </a:spcAft>
            </a:pPr>
            <a:r>
              <a:rPr lang="en-GB" dirty="0">
                <a:latin typeface="Arial" panose="020B0604020202020204" pitchFamily="34" charset="0"/>
                <a:cs typeface="Arial" panose="020B0604020202020204" pitchFamily="34" charset="0"/>
              </a:rPr>
              <a:t>A current generation of a </a:t>
            </a:r>
            <a:r>
              <a:rPr lang="en-GB" dirty="0">
                <a:solidFill>
                  <a:srgbClr val="0000FF"/>
                </a:solidFill>
                <a:latin typeface="Arial" panose="020B0604020202020204" pitchFamily="34" charset="0"/>
                <a:cs typeface="Arial" panose="020B0604020202020204" pitchFamily="34" charset="0"/>
              </a:rPr>
              <a:t>Population</a:t>
            </a:r>
            <a:r>
              <a:rPr lang="en-GB" dirty="0">
                <a:latin typeface="Arial" panose="020B0604020202020204" pitchFamily="34" charset="0"/>
                <a:cs typeface="Arial" panose="020B0604020202020204" pitchFamily="34" charset="0"/>
              </a:rPr>
              <a:t> is a group of individuals that jointly reproduce and ‘make’ the next generation of this population. Typically, cross-breeding is assumed; yet, any type of reproduction may apply (one assumes that at least a small extent of crossing between the individuals happens; even if vegetative propagation or self-fertilization prevails).</a:t>
            </a:r>
          </a:p>
          <a:p>
            <a:pPr>
              <a:spcAft>
                <a:spcPts val="400"/>
              </a:spcAft>
            </a:pPr>
            <a:r>
              <a:rPr lang="en-GB" dirty="0">
                <a:latin typeface="Arial" panose="020B0604020202020204" pitchFamily="34" charset="0"/>
                <a:cs typeface="Arial" panose="020B0604020202020204" pitchFamily="34" charset="0"/>
              </a:rPr>
              <a:t>Typically, each </a:t>
            </a:r>
            <a:r>
              <a:rPr lang="en-GB" dirty="0">
                <a:solidFill>
                  <a:srgbClr val="0000FF"/>
                </a:solidFill>
                <a:latin typeface="Arial" panose="020B0604020202020204" pitchFamily="34" charset="0"/>
                <a:cs typeface="Arial" panose="020B0604020202020204" pitchFamily="34" charset="0"/>
              </a:rPr>
              <a:t>Individual</a:t>
            </a:r>
            <a:r>
              <a:rPr lang="en-GB" dirty="0">
                <a:latin typeface="Arial" panose="020B0604020202020204" pitchFamily="34" charset="0"/>
                <a:cs typeface="Arial" panose="020B0604020202020204" pitchFamily="34" charset="0"/>
              </a:rPr>
              <a:t> in a such diverse population is thought to be (to have) a unique (private) </a:t>
            </a:r>
            <a:r>
              <a:rPr lang="en-GB" dirty="0">
                <a:solidFill>
                  <a:srgbClr val="0000FF"/>
                </a:solidFill>
                <a:latin typeface="Arial" panose="020B0604020202020204" pitchFamily="34" charset="0"/>
                <a:cs typeface="Arial" panose="020B0604020202020204" pitchFamily="34" charset="0"/>
              </a:rPr>
              <a:t>Genotype </a:t>
            </a:r>
            <a:r>
              <a:rPr lang="en-GB" dirty="0">
                <a:latin typeface="Arial" panose="020B0604020202020204" pitchFamily="34" charset="0"/>
                <a:cs typeface="Arial" panose="020B0604020202020204" pitchFamily="34" charset="0"/>
              </a:rPr>
              <a:t>(meant as genome-wide ‘genotype’). Saying ‘genotype’ is then like saying ‘individual’.</a:t>
            </a:r>
          </a:p>
          <a:p>
            <a:pPr>
              <a:spcAft>
                <a:spcPts val="400"/>
              </a:spcAft>
            </a:pPr>
            <a:r>
              <a:rPr lang="en-GB" dirty="0">
                <a:solidFill>
                  <a:srgbClr val="0000FF"/>
                </a:solidFill>
                <a:latin typeface="Arial" panose="020B0604020202020204" pitchFamily="34" charset="0"/>
                <a:cs typeface="Arial" panose="020B0604020202020204" pitchFamily="34" charset="0"/>
              </a:rPr>
              <a:t>● Genotype Frequency</a:t>
            </a:r>
            <a:r>
              <a:rPr lang="en-GB"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now: one-locus genotype</a:t>
            </a:r>
            <a:r>
              <a:rPr lang="en-GB" dirty="0">
                <a:latin typeface="Arial" panose="020B0604020202020204" pitchFamily="34" charset="0"/>
                <a:cs typeface="Arial" panose="020B0604020202020204" pitchFamily="34" charset="0"/>
              </a:rPr>
              <a:t>) is the frequency (% or on 0-1 scale) of genotypes. Example: Frequency of ‘maintainer’ genotype (‘</a:t>
            </a:r>
            <a:r>
              <a:rPr lang="en-GB" dirty="0" err="1">
                <a:latin typeface="Arial" panose="020B0604020202020204" pitchFamily="34" charset="0"/>
                <a:cs typeface="Arial" panose="020B0604020202020204" pitchFamily="34" charset="0"/>
              </a:rPr>
              <a:t>rf-rf</a:t>
            </a:r>
            <a:r>
              <a:rPr lang="en-GB" dirty="0">
                <a:latin typeface="Arial" panose="020B0604020202020204" pitchFamily="34" charset="0"/>
                <a:cs typeface="Arial" panose="020B0604020202020204" pitchFamily="34" charset="0"/>
              </a:rPr>
              <a:t>’; maintainer: see later).</a:t>
            </a:r>
          </a:p>
        </p:txBody>
      </p:sp>
      <p:sp>
        <p:nvSpPr>
          <p:cNvPr id="8" name="TextBox 7"/>
          <p:cNvSpPr txBox="1"/>
          <p:nvPr/>
        </p:nvSpPr>
        <p:spPr>
          <a:xfrm>
            <a:off x="47935" y="925362"/>
            <a:ext cx="4669333" cy="369332"/>
          </a:xfrm>
          <a:prstGeom prst="rect">
            <a:avLst/>
          </a:prstGeom>
          <a:solidFill>
            <a:schemeClr val="bg1"/>
          </a:solidFill>
        </p:spPr>
        <p:txBody>
          <a:bodyPr wrap="square" rtlCol="0">
            <a:spAutoFit/>
          </a:bodyPr>
          <a:lstStyle/>
          <a:p>
            <a:r>
              <a:rPr lang="de-DE" dirty="0">
                <a:latin typeface="Arial" panose="020B0604020202020204" pitchFamily="34" charset="0"/>
                <a:cs typeface="Arial" panose="020B0604020202020204" pitchFamily="34" charset="0"/>
              </a:rPr>
              <a:t>A rye (</a:t>
            </a:r>
            <a:r>
              <a:rPr lang="de-DE" i="1" dirty="0" err="1">
                <a:latin typeface="Arial" panose="020B0604020202020204" pitchFamily="34" charset="0"/>
                <a:cs typeface="Arial" panose="020B0604020202020204" pitchFamily="34" charset="0"/>
              </a:rPr>
              <a:t>Secale</a:t>
            </a:r>
            <a:r>
              <a:rPr lang="de-DE" i="1" dirty="0">
                <a:latin typeface="Arial" panose="020B0604020202020204" pitchFamily="34" charset="0"/>
                <a:cs typeface="Arial" panose="020B0604020202020204" pitchFamily="34" charset="0"/>
              </a:rPr>
              <a:t> </a:t>
            </a:r>
            <a:r>
              <a:rPr lang="de-DE" i="1" dirty="0" err="1">
                <a:latin typeface="Arial" panose="020B0604020202020204" pitchFamily="34" charset="0"/>
                <a:cs typeface="Arial" panose="020B0604020202020204" pitchFamily="34" charset="0"/>
              </a:rPr>
              <a:t>cereale</a:t>
            </a:r>
            <a:r>
              <a:rPr lang="de-DE" dirty="0">
                <a:latin typeface="Arial" panose="020B0604020202020204" pitchFamily="34" charset="0"/>
                <a:cs typeface="Arial" panose="020B0604020202020204" pitchFamily="34" charset="0"/>
              </a:rPr>
              <a:t>, 2n=14) </a:t>
            </a:r>
            <a:r>
              <a:rPr lang="en-GB" dirty="0">
                <a:latin typeface="Arial" panose="020B0604020202020204" pitchFamily="34" charset="0"/>
                <a:cs typeface="Arial" panose="020B0604020202020204" pitchFamily="34" charset="0"/>
              </a:rPr>
              <a:t>population</a:t>
            </a:r>
          </a:p>
        </p:txBody>
      </p:sp>
      <p:sp>
        <p:nvSpPr>
          <p:cNvPr id="10" name="Right Triangle 9"/>
          <p:cNvSpPr>
            <a:spLocks noChangeAspect="1"/>
          </p:cNvSpPr>
          <p:nvPr/>
        </p:nvSpPr>
        <p:spPr>
          <a:xfrm>
            <a:off x="0" y="6623628"/>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8</a:t>
            </a:fld>
            <a:endParaRPr lang="en-GB" sz="2400" dirty="0">
              <a:latin typeface="Arial" panose="020B0604020202020204" pitchFamily="34" charset="0"/>
              <a:cs typeface="Arial" panose="020B0604020202020204" pitchFamily="34" charset="0"/>
            </a:endParaRPr>
          </a:p>
        </p:txBody>
      </p:sp>
      <p:sp>
        <p:nvSpPr>
          <p:cNvPr id="2" name="Oval 1"/>
          <p:cNvSpPr/>
          <p:nvPr/>
        </p:nvSpPr>
        <p:spPr>
          <a:xfrm>
            <a:off x="5050465" y="-205685"/>
            <a:ext cx="144000" cy="144000"/>
          </a:xfrm>
          <a:prstGeom prst="ellipse">
            <a:avLst/>
          </a:prstGeom>
          <a:solidFill>
            <a:srgbClr val="0000FF"/>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325139" y="-196743"/>
            <a:ext cx="144000" cy="144000"/>
          </a:xfrm>
          <a:prstGeom prst="ellipse">
            <a:avLst/>
          </a:prstGeom>
          <a:solidFill>
            <a:srgbClr val="0000FF"/>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E5C02D0-0C50-4FA4-BA13-DCF0B66B1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96" y="1381107"/>
            <a:ext cx="4567665" cy="3048779"/>
          </a:xfrm>
          <a:prstGeom prst="rect">
            <a:avLst/>
          </a:prstGeom>
        </p:spPr>
      </p:pic>
      <p:sp>
        <p:nvSpPr>
          <p:cNvPr id="9" name="TextBox 8">
            <a:extLst>
              <a:ext uri="{FF2B5EF4-FFF2-40B4-BE49-F238E27FC236}">
                <a16:creationId xmlns:a16="http://schemas.microsoft.com/office/drawing/2014/main" id="{0E011DF8-4B92-4B6D-B113-87CD1D42BDD4}"/>
              </a:ext>
            </a:extLst>
          </p:cNvPr>
          <p:cNvSpPr txBox="1"/>
          <p:nvPr/>
        </p:nvSpPr>
        <p:spPr>
          <a:xfrm>
            <a:off x="113096" y="4146967"/>
            <a:ext cx="303172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 Anna Kristina Rada 2016</a:t>
            </a:r>
          </a:p>
        </p:txBody>
      </p:sp>
    </p:spTree>
    <p:extLst>
      <p:ext uri="{BB962C8B-B14F-4D97-AF65-F5344CB8AC3E}">
        <p14:creationId xmlns:p14="http://schemas.microsoft.com/office/powerpoint/2010/main" val="5241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08333E-6 4.44444E-6 L -0.01849 0.55972 " pathEditMode="relative" rAng="0" ptsTypes="AA">
                                      <p:cBhvr>
                                        <p:cTn id="6" dur="2000" fill="hold"/>
                                        <p:tgtEl>
                                          <p:spTgt spid="2"/>
                                        </p:tgtEl>
                                        <p:attrNameLst>
                                          <p:attrName>ppt_x</p:attrName>
                                          <p:attrName>ppt_y</p:attrName>
                                        </p:attrNameLst>
                                      </p:cBhvr>
                                      <p:rCtr x="-924" y="27986"/>
                                    </p:animMotion>
                                  </p:childTnLst>
                                </p:cTn>
                              </p:par>
                              <p:par>
                                <p:cTn id="7" presetID="42" presetClass="path" presetSubtype="0" accel="50000" decel="50000" fill="hold" grpId="0" nodeType="withEffect">
                                  <p:stCondLst>
                                    <p:cond delay="0"/>
                                  </p:stCondLst>
                                  <p:childTnLst>
                                    <p:animMotion origin="layout" path="M 1.875E-6 -4.44444E-6 L -0.42253 0.71274 " pathEditMode="relative" rAng="0" ptsTypes="AA">
                                      <p:cBhvr>
                                        <p:cTn id="8" dur="2000" fill="hold"/>
                                        <p:tgtEl>
                                          <p:spTgt spid="15"/>
                                        </p:tgtEl>
                                        <p:attrNameLst>
                                          <p:attrName>ppt_x</p:attrName>
                                          <p:attrName>ppt_y</p:attrName>
                                        </p:attrNameLst>
                                      </p:cBhvr>
                                      <p:rCtr x="-21133" y="3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001" y="562280"/>
            <a:ext cx="1294601" cy="1827285"/>
          </a:xfrm>
          <a:prstGeom prst="rect">
            <a:avLst/>
          </a:prstGeom>
          <a:effectLst>
            <a:outerShdw blurRad="50800" dist="38100" dir="2700000" algn="tl" rotWithShape="0">
              <a:prstClr val="black">
                <a:alpha val="40000"/>
              </a:prstClr>
            </a:outerShdw>
          </a:effectLst>
        </p:spPr>
      </p:pic>
      <p:sp>
        <p:nvSpPr>
          <p:cNvPr id="3" name="Textfeld 326"/>
          <p:cNvSpPr txBox="1"/>
          <p:nvPr/>
        </p:nvSpPr>
        <p:spPr>
          <a:xfrm>
            <a:off x="2405" y="49360"/>
            <a:ext cx="12073259"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See Meiosis as ‘bomb’; </a:t>
            </a:r>
            <a:r>
              <a:rPr lang="en-GB" sz="2400" dirty="0">
                <a:solidFill>
                  <a:schemeClr val="tx1">
                    <a:lumMod val="50000"/>
                    <a:lumOff val="50000"/>
                  </a:schemeClr>
                </a:solidFill>
                <a:latin typeface="Arial" panose="020B0604020202020204" pitchFamily="34" charset="0"/>
                <a:cs typeface="Arial" panose="020B0604020202020204" pitchFamily="34" charset="0"/>
              </a:rPr>
              <a:t>and as creator.</a:t>
            </a:r>
          </a:p>
        </p:txBody>
      </p:sp>
      <p:pic>
        <p:nvPicPr>
          <p:cNvPr id="1026" name="Picture 2" descr="The Selfish Gen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992" y="595722"/>
            <a:ext cx="2446745" cy="37813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45149" y="4760013"/>
            <a:ext cx="2530515" cy="20313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Dawkins 1976; 2016. Oxford University Press. &lt;The gene is ‚eternal‘ and the individual (genotype) is ‚ephemeral‘&gt;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t>
            </a:r>
            <a:r>
              <a:rPr lang="en-GB" i="1" dirty="0" err="1">
                <a:latin typeface="Arial" panose="020B0604020202020204" pitchFamily="34" charset="0"/>
                <a:cs typeface="Arial" panose="020B0604020202020204" pitchFamily="34" charset="0"/>
              </a:rPr>
              <a:t>flüchtig</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vergänglich</a:t>
            </a:r>
            <a:r>
              <a:rPr lang="en-GB"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a:stretch>
            <a:fillRect/>
          </a:stretch>
        </p:blipFill>
        <p:spPr>
          <a:xfrm>
            <a:off x="30694" y="2436677"/>
            <a:ext cx="5536070" cy="4354661"/>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7" name="TextBox 6"/>
          <p:cNvSpPr txBox="1"/>
          <p:nvPr/>
        </p:nvSpPr>
        <p:spPr>
          <a:xfrm>
            <a:off x="5708218" y="2544021"/>
            <a:ext cx="3652549" cy="424731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As soon as there is at least some extent of cross-fertilization in a population, Meiosis tends to destroy the ‘old’ genotypes</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and gamete-types</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They just vanish (‘they never come back’).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Haplotypes</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and genotypes</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are hence rather transient, ephemeral.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Genes are ‘eternal’; a population may be ‘eternal’, too.</a:t>
            </a:r>
            <a:endParaRPr lang="en-GB" dirty="0"/>
          </a:p>
        </p:txBody>
      </p:sp>
      <p:sp>
        <p:nvSpPr>
          <p:cNvPr id="4" name="Textfeld 3"/>
          <p:cNvSpPr txBox="1"/>
          <p:nvPr/>
        </p:nvSpPr>
        <p:spPr>
          <a:xfrm>
            <a:off x="1460010" y="670750"/>
            <a:ext cx="7900757" cy="174688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85750" indent="-285750">
              <a:lnSpc>
                <a:spcPct val="112000"/>
              </a:lnSpc>
              <a:buFont typeface="Arial" panose="020B0604020202020204" pitchFamily="34" charset="0"/>
              <a:buChar char="•"/>
            </a:pPr>
            <a:r>
              <a:rPr lang="en-GB" sz="2400" dirty="0">
                <a:latin typeface="Arial" panose="020B0604020202020204" pitchFamily="34" charset="0"/>
                <a:cs typeface="Arial" panose="020B0604020202020204" pitchFamily="34" charset="0"/>
              </a:rPr>
              <a:t>Meiosis dis-integrates Genotypes and Haplotypes. </a:t>
            </a:r>
          </a:p>
          <a:p>
            <a:pPr marL="285750" indent="-285750">
              <a:lnSpc>
                <a:spcPct val="112000"/>
              </a:lnSpc>
              <a:buFont typeface="Arial" panose="020B0604020202020204" pitchFamily="34" charset="0"/>
              <a:buChar char="•"/>
            </a:pPr>
            <a:r>
              <a:rPr lang="en-GB" sz="2400" dirty="0">
                <a:latin typeface="Arial" panose="020B0604020202020204" pitchFamily="34" charset="0"/>
                <a:cs typeface="Arial" panose="020B0604020202020204" pitchFamily="34" charset="0"/>
              </a:rPr>
              <a:t>Meiosis destroys current-generation Genotypes and Haplotypes.</a:t>
            </a:r>
          </a:p>
          <a:p>
            <a:pPr marL="285750" indent="-285750">
              <a:lnSpc>
                <a:spcPct val="112000"/>
              </a:lnSpc>
              <a:buFont typeface="Arial" panose="020B0604020202020204" pitchFamily="34" charset="0"/>
              <a:buChar char="•"/>
            </a:pPr>
            <a:r>
              <a:rPr lang="en-GB" sz="2400" dirty="0">
                <a:latin typeface="Arial" panose="020B0604020202020204" pitchFamily="34" charset="0"/>
                <a:cs typeface="Arial" panose="020B0604020202020204" pitchFamily="34" charset="0"/>
              </a:rPr>
              <a:t>Meiotic recombination </a:t>
            </a:r>
            <a:r>
              <a:rPr lang="en-GB" sz="2400" spc="-100" dirty="0">
                <a:solidFill>
                  <a:srgbClr val="0000FF"/>
                </a:solidFill>
                <a:latin typeface="Arial" panose="020B0604020202020204" pitchFamily="34" charset="0"/>
                <a:cs typeface="Arial" panose="020B0604020202020204" pitchFamily="34" charset="0"/>
              </a:rPr>
              <a:t>►</a:t>
            </a:r>
            <a:r>
              <a:rPr lang="en-GB" sz="2400" spc="-100" dirty="0">
                <a:latin typeface="Arial" panose="020B0604020202020204" pitchFamily="34" charset="0"/>
                <a:cs typeface="Arial" panose="020B0604020202020204" pitchFamily="34" charset="0"/>
              </a:rPr>
              <a:t>new Gametes and Genotypes.</a:t>
            </a:r>
          </a:p>
        </p:txBody>
      </p:sp>
      <p:sp>
        <p:nvSpPr>
          <p:cNvPr id="6" name="TextBox 5"/>
          <p:cNvSpPr txBox="1"/>
          <p:nvPr/>
        </p:nvSpPr>
        <p:spPr>
          <a:xfrm>
            <a:off x="38494" y="6468185"/>
            <a:ext cx="5528269" cy="35394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1700" dirty="0">
                <a:solidFill>
                  <a:schemeClr val="tx1">
                    <a:lumMod val="50000"/>
                    <a:lumOff val="50000"/>
                  </a:schemeClr>
                </a:solidFill>
                <a:latin typeface="Arial" panose="020B0604020202020204" pitchFamily="34" charset="0"/>
                <a:cs typeface="Arial" panose="020B0604020202020204" pitchFamily="34" charset="0"/>
              </a:rPr>
              <a:t>*genome-wide ‚types‘ are meant, not one-locus types.</a:t>
            </a:r>
          </a:p>
        </p:txBody>
      </p:sp>
      <p:sp>
        <p:nvSpPr>
          <p:cNvPr id="11" name="Textfeld 5"/>
          <p:cNvSpPr txBox="1"/>
          <p:nvPr/>
        </p:nvSpPr>
        <p:spPr>
          <a:xfrm>
            <a:off x="11607949" y="10006"/>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GB" sz="2400" smtClean="0">
                <a:latin typeface="Arial" panose="020B0604020202020204" pitchFamily="34" charset="0"/>
                <a:cs typeface="Arial" panose="020B0604020202020204" pitchFamily="34" charset="0"/>
              </a:rPr>
              <a:t>9</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3055</Words>
  <Application>Microsoft Office PowerPoint</Application>
  <PresentationFormat>Widescreen</PresentationFormat>
  <Paragraphs>195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QQQ</dc:creator>
  <cp:lastModifiedBy>Wolfgang</cp:lastModifiedBy>
  <cp:revision>587</cp:revision>
  <dcterms:created xsi:type="dcterms:W3CDTF">2022-04-20T10:54:57Z</dcterms:created>
  <dcterms:modified xsi:type="dcterms:W3CDTF">2026-06-29T09:20:02Z</dcterms:modified>
</cp:coreProperties>
</file>